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68" r:id="rId3"/>
    <p:sldId id="269" r:id="rId4"/>
    <p:sldId id="270" r:id="rId5"/>
    <p:sldId id="264" r:id="rId6"/>
    <p:sldId id="265" r:id="rId7"/>
    <p:sldId id="267" r:id="rId8"/>
    <p:sldId id="262" r:id="rId9"/>
    <p:sldId id="273" r:id="rId10"/>
    <p:sldId id="274" r:id="rId11"/>
    <p:sldId id="276" r:id="rId12"/>
    <p:sldId id="279" r:id="rId13"/>
    <p:sldId id="282" r:id="rId14"/>
    <p:sldId id="299" r:id="rId15"/>
    <p:sldId id="281" r:id="rId16"/>
    <p:sldId id="283" r:id="rId17"/>
    <p:sldId id="280" r:id="rId18"/>
    <p:sldId id="284" r:id="rId19"/>
    <p:sldId id="285" r:id="rId20"/>
    <p:sldId id="286" r:id="rId21"/>
    <p:sldId id="287" r:id="rId22"/>
    <p:sldId id="288" r:id="rId23"/>
    <p:sldId id="289" r:id="rId24"/>
    <p:sldId id="290" r:id="rId25"/>
    <p:sldId id="292" r:id="rId26"/>
    <p:sldId id="293" r:id="rId27"/>
    <p:sldId id="302" r:id="rId28"/>
    <p:sldId id="294" r:id="rId29"/>
    <p:sldId id="303" r:id="rId30"/>
    <p:sldId id="297" r:id="rId31"/>
    <p:sldId id="295" r:id="rId32"/>
    <p:sldId id="300" r:id="rId33"/>
    <p:sldId id="301" r:id="rId34"/>
    <p:sldId id="298" r:id="rId35"/>
    <p:sldId id="30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00808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6" autoAdjust="0"/>
    <p:restoredTop sz="91176" autoAdjust="0"/>
  </p:normalViewPr>
  <p:slideViewPr>
    <p:cSldViewPr snapToGrid="0">
      <p:cViewPr varScale="1">
        <p:scale>
          <a:sx n="100" d="100"/>
          <a:sy n="100"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68324E-C6BF-4A62-A1F0-FCF5D0FF4935}"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B498B755-B87E-459A-A49B-FAF030A80633}">
      <dgm:prSet phldrT="[Text]" custT="1"/>
      <dgm:spPr/>
      <dgm:t>
        <a:bodyPr/>
        <a:lstStyle/>
        <a:p>
          <a:r>
            <a:rPr lang="en-US" sz="3500" b="1" dirty="0">
              <a:latin typeface="Garamond" panose="02020404030301010803" pitchFamily="18" charset="0"/>
            </a:rPr>
            <a:t>Arizona State University</a:t>
          </a:r>
        </a:p>
      </dgm:t>
    </dgm:pt>
    <dgm:pt modelId="{DDE72343-BD5A-4641-8171-99BB02546ED6}" type="parTrans" cxnId="{4113CCD7-B1AD-415F-B637-215FAA9B0312}">
      <dgm:prSet/>
      <dgm:spPr/>
      <dgm:t>
        <a:bodyPr/>
        <a:lstStyle/>
        <a:p>
          <a:endParaRPr lang="en-US"/>
        </a:p>
      </dgm:t>
    </dgm:pt>
    <dgm:pt modelId="{E20F2B9D-53C9-42C6-BC65-5631403F08D0}" type="sibTrans" cxnId="{4113CCD7-B1AD-415F-B637-215FAA9B0312}">
      <dgm:prSet/>
      <dgm:spPr/>
      <dgm:t>
        <a:bodyPr/>
        <a:lstStyle/>
        <a:p>
          <a:endParaRPr lang="en-US"/>
        </a:p>
      </dgm:t>
    </dgm:pt>
    <dgm:pt modelId="{1C44F48F-3770-4AB4-A272-06CDC8E2A451}">
      <dgm:prSet phldrT="[Text]" custT="1"/>
      <dgm:spPr/>
      <dgm:t>
        <a:bodyPr/>
        <a:lstStyle/>
        <a:p>
          <a:r>
            <a:rPr lang="en-US" sz="3500" dirty="0">
              <a:latin typeface="Garamond" panose="02020404030301010803" pitchFamily="18" charset="0"/>
            </a:rPr>
            <a:t>ASU Student Organizations</a:t>
          </a:r>
        </a:p>
      </dgm:t>
    </dgm:pt>
    <dgm:pt modelId="{5EB4850F-2F39-41BC-B8FE-97E9828B7827}" type="parTrans" cxnId="{A3FB7BE2-D8EA-46E2-A0E2-1C0E353242AB}">
      <dgm:prSet/>
      <dgm:spPr/>
      <dgm:t>
        <a:bodyPr/>
        <a:lstStyle/>
        <a:p>
          <a:endParaRPr lang="en-US"/>
        </a:p>
      </dgm:t>
    </dgm:pt>
    <dgm:pt modelId="{771120A0-F9C9-4728-89B1-79F3239A70D5}" type="sibTrans" cxnId="{A3FB7BE2-D8EA-46E2-A0E2-1C0E353242AB}">
      <dgm:prSet/>
      <dgm:spPr/>
      <dgm:t>
        <a:bodyPr/>
        <a:lstStyle/>
        <a:p>
          <a:endParaRPr lang="en-US"/>
        </a:p>
      </dgm:t>
    </dgm:pt>
    <dgm:pt modelId="{9500CF49-7B11-4892-A629-84AF8C75BF9A}">
      <dgm:prSet phldrT="[Text]" custT="1"/>
      <dgm:spPr/>
      <dgm:t>
        <a:bodyPr/>
        <a:lstStyle/>
        <a:p>
          <a:r>
            <a:rPr lang="en-US" sz="3500" dirty="0">
              <a:latin typeface="Garamond" panose="02020404030301010803" pitchFamily="18" charset="0"/>
            </a:rPr>
            <a:t>University of Arizona</a:t>
          </a:r>
        </a:p>
      </dgm:t>
    </dgm:pt>
    <dgm:pt modelId="{B3589B83-420D-461F-A377-97326EDC65A1}" type="parTrans" cxnId="{02C13595-8315-4BF6-A512-D7118EAA4914}">
      <dgm:prSet/>
      <dgm:spPr/>
      <dgm:t>
        <a:bodyPr/>
        <a:lstStyle/>
        <a:p>
          <a:endParaRPr lang="en-US"/>
        </a:p>
      </dgm:t>
    </dgm:pt>
    <dgm:pt modelId="{8E5A1DDD-A476-4975-9393-AC4B1A1B7F7F}" type="sibTrans" cxnId="{02C13595-8315-4BF6-A512-D7118EAA4914}">
      <dgm:prSet/>
      <dgm:spPr/>
      <dgm:t>
        <a:bodyPr/>
        <a:lstStyle/>
        <a:p>
          <a:endParaRPr lang="en-US"/>
        </a:p>
      </dgm:t>
    </dgm:pt>
    <dgm:pt modelId="{1605A36D-758D-425D-B1D8-95CB581E30CF}">
      <dgm:prSet phldrT="[Text]" custT="1"/>
      <dgm:spPr/>
      <dgm:t>
        <a:bodyPr/>
        <a:lstStyle/>
        <a:p>
          <a:r>
            <a:rPr lang="en-US" sz="3500" b="1" dirty="0">
              <a:latin typeface="Garamond" panose="02020404030301010803" pitchFamily="18" charset="0"/>
            </a:rPr>
            <a:t>Embry-Riddle Aeronautical University</a:t>
          </a:r>
        </a:p>
      </dgm:t>
    </dgm:pt>
    <dgm:pt modelId="{80902D59-AF96-48E4-8608-4AA2699EB0D9}" type="parTrans" cxnId="{EE9F717B-92AD-4F82-AED8-2871A77A4DB2}">
      <dgm:prSet/>
      <dgm:spPr/>
      <dgm:t>
        <a:bodyPr/>
        <a:lstStyle/>
        <a:p>
          <a:endParaRPr lang="en-US"/>
        </a:p>
      </dgm:t>
    </dgm:pt>
    <dgm:pt modelId="{1357E81C-A311-4FBA-AB73-811D5F524F3E}" type="sibTrans" cxnId="{EE9F717B-92AD-4F82-AED8-2871A77A4DB2}">
      <dgm:prSet/>
      <dgm:spPr/>
      <dgm:t>
        <a:bodyPr/>
        <a:lstStyle/>
        <a:p>
          <a:endParaRPr lang="en-US"/>
        </a:p>
      </dgm:t>
    </dgm:pt>
    <dgm:pt modelId="{2A86085F-A752-4279-849B-521F4E043A53}">
      <dgm:prSet phldrT="[Text]" custT="1"/>
      <dgm:spPr/>
      <dgm:t>
        <a:bodyPr/>
        <a:lstStyle/>
        <a:p>
          <a:r>
            <a:rPr lang="en-US" sz="3500" dirty="0">
              <a:latin typeface="Garamond" panose="02020404030301010803" pitchFamily="18" charset="0"/>
            </a:rPr>
            <a:t>Phoenix College</a:t>
          </a:r>
        </a:p>
      </dgm:t>
    </dgm:pt>
    <dgm:pt modelId="{2C746EE1-D676-4AB9-B403-F013BB2C9903}" type="parTrans" cxnId="{194E7972-6491-4788-AB2B-684C19BFF300}">
      <dgm:prSet/>
      <dgm:spPr/>
      <dgm:t>
        <a:bodyPr/>
        <a:lstStyle/>
        <a:p>
          <a:endParaRPr lang="en-US"/>
        </a:p>
      </dgm:t>
    </dgm:pt>
    <dgm:pt modelId="{8F6895DE-6538-4804-B095-011E2CE07F95}" type="sibTrans" cxnId="{194E7972-6491-4788-AB2B-684C19BFF300}">
      <dgm:prSet/>
      <dgm:spPr/>
      <dgm:t>
        <a:bodyPr/>
        <a:lstStyle/>
        <a:p>
          <a:endParaRPr lang="en-US"/>
        </a:p>
      </dgm:t>
    </dgm:pt>
    <dgm:pt modelId="{7BEE4C50-B65B-4F87-9364-6448A5CAC88A}">
      <dgm:prSet phldrT="[Text]" custT="1"/>
      <dgm:spPr/>
      <dgm:t>
        <a:bodyPr/>
        <a:lstStyle/>
        <a:p>
          <a:r>
            <a:rPr lang="en-US" sz="3500" dirty="0">
              <a:latin typeface="Garamond" panose="02020404030301010803" pitchFamily="18" charset="0"/>
            </a:rPr>
            <a:t>Glendale Community College</a:t>
          </a:r>
        </a:p>
      </dgm:t>
    </dgm:pt>
    <dgm:pt modelId="{796614DC-28CA-4A2A-85F9-96033076B2E9}" type="parTrans" cxnId="{8E6472F9-0BA4-4E36-8041-081DDC37E942}">
      <dgm:prSet/>
      <dgm:spPr/>
      <dgm:t>
        <a:bodyPr/>
        <a:lstStyle/>
        <a:p>
          <a:endParaRPr lang="en-US"/>
        </a:p>
      </dgm:t>
    </dgm:pt>
    <dgm:pt modelId="{F193E145-A2AA-4FC6-8F7C-D64976E63C85}" type="sibTrans" cxnId="{8E6472F9-0BA4-4E36-8041-081DDC37E942}">
      <dgm:prSet/>
      <dgm:spPr/>
      <dgm:t>
        <a:bodyPr/>
        <a:lstStyle/>
        <a:p>
          <a:endParaRPr lang="en-US"/>
        </a:p>
      </dgm:t>
    </dgm:pt>
    <dgm:pt modelId="{456C62AC-642A-482E-9BF8-F770D5F2AAEF}">
      <dgm:prSet phldrT="[Text]" custT="1"/>
      <dgm:spPr/>
      <dgm:t>
        <a:bodyPr/>
        <a:lstStyle/>
        <a:p>
          <a:r>
            <a:rPr lang="en-US" sz="3500" dirty="0">
              <a:latin typeface="Garamond" panose="02020404030301010803" pitchFamily="18" charset="0"/>
            </a:rPr>
            <a:t>Casa Grande Union High School</a:t>
          </a:r>
        </a:p>
      </dgm:t>
    </dgm:pt>
    <dgm:pt modelId="{D022E08C-DFEC-4432-9856-7A653DCF5868}" type="parTrans" cxnId="{B4D7D70B-A1B4-49AB-9BEA-F98E2B5E6E76}">
      <dgm:prSet/>
      <dgm:spPr/>
      <dgm:t>
        <a:bodyPr/>
        <a:lstStyle/>
        <a:p>
          <a:endParaRPr lang="en-US"/>
        </a:p>
      </dgm:t>
    </dgm:pt>
    <dgm:pt modelId="{18A4D6D8-0AE6-4164-9A22-44FB00BF4503}" type="sibTrans" cxnId="{B4D7D70B-A1B4-49AB-9BEA-F98E2B5E6E76}">
      <dgm:prSet/>
      <dgm:spPr/>
      <dgm:t>
        <a:bodyPr/>
        <a:lstStyle/>
        <a:p>
          <a:endParaRPr lang="en-US"/>
        </a:p>
      </dgm:t>
    </dgm:pt>
    <dgm:pt modelId="{F72AFB29-23E3-4994-A94C-F75D745C512F}" type="pres">
      <dgm:prSet presAssocID="{D568324E-C6BF-4A62-A1F0-FCF5D0FF4935}" presName="Name0" presStyleCnt="0">
        <dgm:presLayoutVars>
          <dgm:chMax val="7"/>
          <dgm:chPref val="7"/>
          <dgm:dir/>
          <dgm:animLvl val="lvl"/>
        </dgm:presLayoutVars>
      </dgm:prSet>
      <dgm:spPr/>
    </dgm:pt>
    <dgm:pt modelId="{2463B623-C90D-4D8E-9948-A4FDF98442F5}" type="pres">
      <dgm:prSet presAssocID="{B498B755-B87E-459A-A49B-FAF030A80633}" presName="Accent1" presStyleCnt="0"/>
      <dgm:spPr/>
    </dgm:pt>
    <dgm:pt modelId="{A4FC9A02-6971-4547-A092-410E863F3AB7}" type="pres">
      <dgm:prSet presAssocID="{B498B755-B87E-459A-A49B-FAF030A80633}" presName="Accent" presStyleLbl="node1" presStyleIdx="0" presStyleCnt="2" custLinFactNeighborX="-7498" custLinFactNeighborY="-2780"/>
      <dgm:spPr/>
    </dgm:pt>
    <dgm:pt modelId="{132A7AC5-B31F-4570-9017-0F1A04F873E9}" type="pres">
      <dgm:prSet presAssocID="{B498B755-B87E-459A-A49B-FAF030A80633}" presName="Child1" presStyleLbl="revTx" presStyleIdx="0" presStyleCnt="4" custScaleX="241351" custLinFactNeighborX="75742" custLinFactNeighborY="-5589">
        <dgm:presLayoutVars>
          <dgm:chMax val="0"/>
          <dgm:chPref val="0"/>
          <dgm:bulletEnabled val="1"/>
        </dgm:presLayoutVars>
      </dgm:prSet>
      <dgm:spPr/>
    </dgm:pt>
    <dgm:pt modelId="{039F7133-C436-4884-A0DD-A0F6DB8D8807}" type="pres">
      <dgm:prSet presAssocID="{B498B755-B87E-459A-A49B-FAF030A80633}" presName="Parent1" presStyleLbl="revTx" presStyleIdx="1" presStyleCnt="4" custScaleY="106600" custLinFactNeighborX="-13446" custLinFactNeighborY="-19922">
        <dgm:presLayoutVars>
          <dgm:chMax val="1"/>
          <dgm:chPref val="1"/>
          <dgm:bulletEnabled val="1"/>
        </dgm:presLayoutVars>
      </dgm:prSet>
      <dgm:spPr/>
    </dgm:pt>
    <dgm:pt modelId="{94407F44-3E1D-4238-8D70-A82757527BA5}" type="pres">
      <dgm:prSet presAssocID="{1605A36D-758D-425D-B1D8-95CB581E30CF}" presName="Accent2" presStyleCnt="0"/>
      <dgm:spPr/>
    </dgm:pt>
    <dgm:pt modelId="{91A84F9D-618A-4164-BB94-8906677D5AB4}" type="pres">
      <dgm:prSet presAssocID="{1605A36D-758D-425D-B1D8-95CB581E30CF}" presName="Accent" presStyleLbl="node1" presStyleIdx="1" presStyleCnt="2" custLinFactNeighborX="-8747" custLinFactNeighborY="-3230"/>
      <dgm:spPr/>
    </dgm:pt>
    <dgm:pt modelId="{E2A53F61-579C-4D9D-8D7F-AC8C5F1902EA}" type="pres">
      <dgm:prSet presAssocID="{1605A36D-758D-425D-B1D8-95CB581E30CF}" presName="Child2" presStyleLbl="revTx" presStyleIdx="2" presStyleCnt="4" custScaleX="205702" custLinFactNeighborX="48671" custLinFactNeighborY="698">
        <dgm:presLayoutVars>
          <dgm:chMax val="0"/>
          <dgm:chPref val="0"/>
          <dgm:bulletEnabled val="1"/>
        </dgm:presLayoutVars>
      </dgm:prSet>
      <dgm:spPr/>
    </dgm:pt>
    <dgm:pt modelId="{B4146903-C71F-43D8-8F44-3534F4AFA15F}" type="pres">
      <dgm:prSet presAssocID="{1605A36D-758D-425D-B1D8-95CB581E30CF}" presName="Parent2" presStyleLbl="revTx" presStyleIdx="3" presStyleCnt="4" custScaleX="119204" custLinFactNeighborX="-9960" custLinFactNeighborY="-4980">
        <dgm:presLayoutVars>
          <dgm:chMax val="1"/>
          <dgm:chPref val="1"/>
          <dgm:bulletEnabled val="1"/>
        </dgm:presLayoutVars>
      </dgm:prSet>
      <dgm:spPr/>
    </dgm:pt>
  </dgm:ptLst>
  <dgm:cxnLst>
    <dgm:cxn modelId="{B4D7D70B-A1B4-49AB-9BEA-F98E2B5E6E76}" srcId="{B498B755-B87E-459A-A49B-FAF030A80633}" destId="{456C62AC-642A-482E-9BF8-F770D5F2AAEF}" srcOrd="2" destOrd="0" parTransId="{D022E08C-DFEC-4432-9856-7A653DCF5868}" sibTransId="{18A4D6D8-0AE6-4164-9A22-44FB00BF4503}"/>
    <dgm:cxn modelId="{2468630C-44E8-466C-95F7-1E240CF1B165}" type="presOf" srcId="{9500CF49-7B11-4892-A629-84AF8C75BF9A}" destId="{132A7AC5-B31F-4570-9017-0F1A04F873E9}" srcOrd="0" destOrd="1" presId="urn:microsoft.com/office/officeart/2009/layout/CircleArrowProcess"/>
    <dgm:cxn modelId="{794C6A2C-C43D-4779-9617-E0BBA189870D}" type="presOf" srcId="{1C44F48F-3770-4AB4-A272-06CDC8E2A451}" destId="{132A7AC5-B31F-4570-9017-0F1A04F873E9}" srcOrd="0" destOrd="0" presId="urn:microsoft.com/office/officeart/2009/layout/CircleArrowProcess"/>
    <dgm:cxn modelId="{7FF03041-F9F9-4420-9642-546E7A4E3FA0}" type="presOf" srcId="{B498B755-B87E-459A-A49B-FAF030A80633}" destId="{039F7133-C436-4884-A0DD-A0F6DB8D8807}" srcOrd="0" destOrd="0" presId="urn:microsoft.com/office/officeart/2009/layout/CircleArrowProcess"/>
    <dgm:cxn modelId="{194E7972-6491-4788-AB2B-684C19BFF300}" srcId="{1605A36D-758D-425D-B1D8-95CB581E30CF}" destId="{2A86085F-A752-4279-849B-521F4E043A53}" srcOrd="0" destOrd="0" parTransId="{2C746EE1-D676-4AB9-B403-F013BB2C9903}" sibTransId="{8F6895DE-6538-4804-B095-011E2CE07F95}"/>
    <dgm:cxn modelId="{9910D152-E9F2-41AF-A935-FFDBBBFFFA77}" type="presOf" srcId="{1605A36D-758D-425D-B1D8-95CB581E30CF}" destId="{B4146903-C71F-43D8-8F44-3534F4AFA15F}" srcOrd="0" destOrd="0" presId="urn:microsoft.com/office/officeart/2009/layout/CircleArrowProcess"/>
    <dgm:cxn modelId="{EE9F717B-92AD-4F82-AED8-2871A77A4DB2}" srcId="{D568324E-C6BF-4A62-A1F0-FCF5D0FF4935}" destId="{1605A36D-758D-425D-B1D8-95CB581E30CF}" srcOrd="1" destOrd="0" parTransId="{80902D59-AF96-48E4-8608-4AA2699EB0D9}" sibTransId="{1357E81C-A311-4FBA-AB73-811D5F524F3E}"/>
    <dgm:cxn modelId="{02C13595-8315-4BF6-A512-D7118EAA4914}" srcId="{B498B755-B87E-459A-A49B-FAF030A80633}" destId="{9500CF49-7B11-4892-A629-84AF8C75BF9A}" srcOrd="1" destOrd="0" parTransId="{B3589B83-420D-461F-A377-97326EDC65A1}" sibTransId="{8E5A1DDD-A476-4975-9393-AC4B1A1B7F7F}"/>
    <dgm:cxn modelId="{092A9DA9-F28F-4F3A-A0BB-7719AD446E1B}" type="presOf" srcId="{2A86085F-A752-4279-849B-521F4E043A53}" destId="{E2A53F61-579C-4D9D-8D7F-AC8C5F1902EA}" srcOrd="0" destOrd="0" presId="urn:microsoft.com/office/officeart/2009/layout/CircleArrowProcess"/>
    <dgm:cxn modelId="{042E25C6-4E3A-447D-A06F-2116706E0F05}" type="presOf" srcId="{456C62AC-642A-482E-9BF8-F770D5F2AAEF}" destId="{132A7AC5-B31F-4570-9017-0F1A04F873E9}" srcOrd="0" destOrd="2" presId="urn:microsoft.com/office/officeart/2009/layout/CircleArrowProcess"/>
    <dgm:cxn modelId="{4113CCD7-B1AD-415F-B637-215FAA9B0312}" srcId="{D568324E-C6BF-4A62-A1F0-FCF5D0FF4935}" destId="{B498B755-B87E-459A-A49B-FAF030A80633}" srcOrd="0" destOrd="0" parTransId="{DDE72343-BD5A-4641-8171-99BB02546ED6}" sibTransId="{E20F2B9D-53C9-42C6-BC65-5631403F08D0}"/>
    <dgm:cxn modelId="{A3FB7BE2-D8EA-46E2-A0E2-1C0E353242AB}" srcId="{B498B755-B87E-459A-A49B-FAF030A80633}" destId="{1C44F48F-3770-4AB4-A272-06CDC8E2A451}" srcOrd="0" destOrd="0" parTransId="{5EB4850F-2F39-41BC-B8FE-97E9828B7827}" sibTransId="{771120A0-F9C9-4728-89B1-79F3239A70D5}"/>
    <dgm:cxn modelId="{D64EE3EF-D142-4D74-8646-DBC6DF9D77E4}" type="presOf" srcId="{D568324E-C6BF-4A62-A1F0-FCF5D0FF4935}" destId="{F72AFB29-23E3-4994-A94C-F75D745C512F}" srcOrd="0" destOrd="0" presId="urn:microsoft.com/office/officeart/2009/layout/CircleArrowProcess"/>
    <dgm:cxn modelId="{56D36EF1-471A-44B1-8183-BCB67EA1E62D}" type="presOf" srcId="{7BEE4C50-B65B-4F87-9364-6448A5CAC88A}" destId="{E2A53F61-579C-4D9D-8D7F-AC8C5F1902EA}" srcOrd="0" destOrd="1" presId="urn:microsoft.com/office/officeart/2009/layout/CircleArrowProcess"/>
    <dgm:cxn modelId="{8E6472F9-0BA4-4E36-8041-081DDC37E942}" srcId="{1605A36D-758D-425D-B1D8-95CB581E30CF}" destId="{7BEE4C50-B65B-4F87-9364-6448A5CAC88A}" srcOrd="1" destOrd="0" parTransId="{796614DC-28CA-4A2A-85F9-96033076B2E9}" sibTransId="{F193E145-A2AA-4FC6-8F7C-D64976E63C85}"/>
    <dgm:cxn modelId="{0875DFAF-DBDC-47B7-9445-4C227C2A7F5E}" type="presParOf" srcId="{F72AFB29-23E3-4994-A94C-F75D745C512F}" destId="{2463B623-C90D-4D8E-9948-A4FDF98442F5}" srcOrd="0" destOrd="0" presId="urn:microsoft.com/office/officeart/2009/layout/CircleArrowProcess"/>
    <dgm:cxn modelId="{3A496039-6749-4464-8572-59E95D53D746}" type="presParOf" srcId="{2463B623-C90D-4D8E-9948-A4FDF98442F5}" destId="{A4FC9A02-6971-4547-A092-410E863F3AB7}" srcOrd="0" destOrd="0" presId="urn:microsoft.com/office/officeart/2009/layout/CircleArrowProcess"/>
    <dgm:cxn modelId="{4A8DC9F5-CFD2-4E4B-90B1-063800C1EE04}" type="presParOf" srcId="{F72AFB29-23E3-4994-A94C-F75D745C512F}" destId="{132A7AC5-B31F-4570-9017-0F1A04F873E9}" srcOrd="1" destOrd="0" presId="urn:microsoft.com/office/officeart/2009/layout/CircleArrowProcess"/>
    <dgm:cxn modelId="{C50D0338-EEC6-4528-AFD4-A262E2EBA4E4}" type="presParOf" srcId="{F72AFB29-23E3-4994-A94C-F75D745C512F}" destId="{039F7133-C436-4884-A0DD-A0F6DB8D8807}" srcOrd="2" destOrd="0" presId="urn:microsoft.com/office/officeart/2009/layout/CircleArrowProcess"/>
    <dgm:cxn modelId="{60F7BB6F-A796-452B-9A0B-BA8FF2E5B84B}" type="presParOf" srcId="{F72AFB29-23E3-4994-A94C-F75D745C512F}" destId="{94407F44-3E1D-4238-8D70-A82757527BA5}" srcOrd="3" destOrd="0" presId="urn:microsoft.com/office/officeart/2009/layout/CircleArrowProcess"/>
    <dgm:cxn modelId="{10E1A008-DA08-43DD-9887-6BA9EEBFB0CF}" type="presParOf" srcId="{94407F44-3E1D-4238-8D70-A82757527BA5}" destId="{91A84F9D-618A-4164-BB94-8906677D5AB4}" srcOrd="0" destOrd="0" presId="urn:microsoft.com/office/officeart/2009/layout/CircleArrowProcess"/>
    <dgm:cxn modelId="{4FA245EC-10B8-4E9F-A1BB-53EE3BE4F3B1}" type="presParOf" srcId="{F72AFB29-23E3-4994-A94C-F75D745C512F}" destId="{E2A53F61-579C-4D9D-8D7F-AC8C5F1902EA}" srcOrd="4" destOrd="0" presId="urn:microsoft.com/office/officeart/2009/layout/CircleArrowProcess"/>
    <dgm:cxn modelId="{0C00FAC4-91F8-4962-A823-4C5BCC81157A}" type="presParOf" srcId="{F72AFB29-23E3-4994-A94C-F75D745C512F}" destId="{B4146903-C71F-43D8-8F44-3534F4AFA15F}"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FC9A02-6971-4547-A092-410E863F3AB7}">
      <dsp:nvSpPr>
        <dsp:cNvPr id="0" name=""/>
        <dsp:cNvSpPr/>
      </dsp:nvSpPr>
      <dsp:spPr>
        <a:xfrm>
          <a:off x="2144645" y="-127069"/>
          <a:ext cx="4570726" cy="4570857"/>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2A7AC5-B31F-4570-9017-0F1A04F873E9}">
      <dsp:nvSpPr>
        <dsp:cNvPr id="0" name=""/>
        <dsp:cNvSpPr/>
      </dsp:nvSpPr>
      <dsp:spPr>
        <a:xfrm>
          <a:off x="6658973" y="1254939"/>
          <a:ext cx="6612526" cy="1817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25"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latin typeface="Garamond" panose="02020404030301010803" pitchFamily="18" charset="0"/>
            </a:rPr>
            <a:t>ASU Student Organizations</a:t>
          </a:r>
        </a:p>
        <a:p>
          <a:pPr marL="285750" lvl="1" indent="-285750" algn="l" defTabSz="1555750">
            <a:lnSpc>
              <a:spcPct val="90000"/>
            </a:lnSpc>
            <a:spcBef>
              <a:spcPct val="0"/>
            </a:spcBef>
            <a:spcAft>
              <a:spcPct val="15000"/>
            </a:spcAft>
            <a:buChar char="•"/>
          </a:pPr>
          <a:r>
            <a:rPr lang="en-US" sz="3500" kern="1200" dirty="0">
              <a:latin typeface="Garamond" panose="02020404030301010803" pitchFamily="18" charset="0"/>
            </a:rPr>
            <a:t>University of Arizona</a:t>
          </a:r>
        </a:p>
        <a:p>
          <a:pPr marL="285750" lvl="1" indent="-285750" algn="l" defTabSz="1555750">
            <a:lnSpc>
              <a:spcPct val="90000"/>
            </a:lnSpc>
            <a:spcBef>
              <a:spcPct val="0"/>
            </a:spcBef>
            <a:spcAft>
              <a:spcPct val="15000"/>
            </a:spcAft>
            <a:buChar char="•"/>
          </a:pPr>
          <a:r>
            <a:rPr lang="en-US" sz="3500" kern="1200" dirty="0">
              <a:latin typeface="Garamond" panose="02020404030301010803" pitchFamily="18" charset="0"/>
            </a:rPr>
            <a:t>Casa Grande Union High School</a:t>
          </a:r>
        </a:p>
      </dsp:txBody>
      <dsp:txXfrm>
        <a:off x="6658973" y="1254939"/>
        <a:ext cx="6612526" cy="1817370"/>
      </dsp:txXfrm>
    </dsp:sp>
    <dsp:sp modelId="{039F7133-C436-4884-A0DD-A0F6DB8D8807}">
      <dsp:nvSpPr>
        <dsp:cNvPr id="0" name=""/>
        <dsp:cNvSpPr/>
      </dsp:nvSpPr>
      <dsp:spPr>
        <a:xfrm>
          <a:off x="3153956" y="1358777"/>
          <a:ext cx="2550105" cy="13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b="1" kern="1200" dirty="0">
              <a:latin typeface="Garamond" panose="02020404030301010803" pitchFamily="18" charset="0"/>
            </a:rPr>
            <a:t>Arizona State University</a:t>
          </a:r>
        </a:p>
      </dsp:txBody>
      <dsp:txXfrm>
        <a:off x="3153956" y="1358777"/>
        <a:ext cx="2550105" cy="1359045"/>
      </dsp:txXfrm>
    </dsp:sp>
    <dsp:sp modelId="{91A84F9D-618A-4164-BB94-8906677D5AB4}">
      <dsp:nvSpPr>
        <dsp:cNvPr id="0" name=""/>
        <dsp:cNvSpPr/>
      </dsp:nvSpPr>
      <dsp:spPr>
        <a:xfrm>
          <a:off x="1200392" y="2802854"/>
          <a:ext cx="3926601" cy="3928262"/>
        </a:xfrm>
        <a:prstGeom prst="blockArc">
          <a:avLst>
            <a:gd name="adj1" fmla="val 0"/>
            <a:gd name="adj2" fmla="val 189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53F61-579C-4D9D-8D7F-AC8C5F1902EA}">
      <dsp:nvSpPr>
        <dsp:cNvPr id="0" name=""/>
        <dsp:cNvSpPr/>
      </dsp:nvSpPr>
      <dsp:spPr>
        <a:xfrm>
          <a:off x="5688301" y="4028044"/>
          <a:ext cx="5635816" cy="1817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25"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latin typeface="Garamond" panose="02020404030301010803" pitchFamily="18" charset="0"/>
            </a:rPr>
            <a:t>Phoenix College</a:t>
          </a:r>
        </a:p>
        <a:p>
          <a:pPr marL="285750" lvl="1" indent="-285750" algn="l" defTabSz="1555750">
            <a:lnSpc>
              <a:spcPct val="90000"/>
            </a:lnSpc>
            <a:spcBef>
              <a:spcPct val="0"/>
            </a:spcBef>
            <a:spcAft>
              <a:spcPct val="15000"/>
            </a:spcAft>
            <a:buChar char="•"/>
          </a:pPr>
          <a:r>
            <a:rPr lang="en-US" sz="3500" kern="1200" dirty="0">
              <a:latin typeface="Garamond" panose="02020404030301010803" pitchFamily="18" charset="0"/>
            </a:rPr>
            <a:t>Glendale Community College</a:t>
          </a:r>
        </a:p>
      </dsp:txBody>
      <dsp:txXfrm>
        <a:off x="5688301" y="4028044"/>
        <a:ext cx="5635816" cy="1817370"/>
      </dsp:txXfrm>
    </dsp:sp>
    <dsp:sp modelId="{B4146903-C71F-43D8-8F44-3534F4AFA15F}">
      <dsp:nvSpPr>
        <dsp:cNvPr id="0" name=""/>
        <dsp:cNvSpPr/>
      </dsp:nvSpPr>
      <dsp:spPr>
        <a:xfrm>
          <a:off x="1722939" y="4222759"/>
          <a:ext cx="3039827" cy="1274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b="1" kern="1200" dirty="0">
              <a:latin typeface="Garamond" panose="02020404030301010803" pitchFamily="18" charset="0"/>
            </a:rPr>
            <a:t>Embry-Riddle Aeronautical University</a:t>
          </a:r>
        </a:p>
      </dsp:txBody>
      <dsp:txXfrm>
        <a:off x="1722939" y="4222759"/>
        <a:ext cx="3039827" cy="1274902"/>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561F39-6A7B-44A8-B7EC-80C37422B6D1}" type="datetimeFigureOut">
              <a:rPr lang="en-US" smtClean="0"/>
              <a:t>4/15/2023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C593A6-0B7A-40F4-99F9-A3C7C2A73073}" type="slidenum">
              <a:rPr lang="en-US" smtClean="0"/>
              <a:t>‹#›</a:t>
            </a:fld>
            <a:endParaRPr lang="en-US"/>
          </a:p>
        </p:txBody>
      </p:sp>
    </p:spTree>
    <p:extLst>
      <p:ext uri="{BB962C8B-B14F-4D97-AF65-F5344CB8AC3E}">
        <p14:creationId xmlns:p14="http://schemas.microsoft.com/office/powerpoint/2010/main" val="910170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C593A6-0B7A-40F4-99F9-A3C7C2A73073}" type="slidenum">
              <a:rPr lang="en-US" smtClean="0"/>
              <a:t>3</a:t>
            </a:fld>
            <a:endParaRPr lang="en-US"/>
          </a:p>
        </p:txBody>
      </p:sp>
    </p:spTree>
    <p:extLst>
      <p:ext uri="{BB962C8B-B14F-4D97-AF65-F5344CB8AC3E}">
        <p14:creationId xmlns:p14="http://schemas.microsoft.com/office/powerpoint/2010/main" val="1990225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https://eclipse.montana.edu/nepb-team-solicitation.html</a:t>
            </a:r>
          </a:p>
        </p:txBody>
      </p:sp>
      <p:sp>
        <p:nvSpPr>
          <p:cNvPr id="4" name="Slide Number Placeholder 3"/>
          <p:cNvSpPr>
            <a:spLocks noGrp="1"/>
          </p:cNvSpPr>
          <p:nvPr>
            <p:ph type="sldNum" sz="quarter" idx="5"/>
          </p:nvPr>
        </p:nvSpPr>
        <p:spPr/>
        <p:txBody>
          <a:bodyPr/>
          <a:lstStyle/>
          <a:p>
            <a:fld id="{64C593A6-0B7A-40F4-99F9-A3C7C2A73073}" type="slidenum">
              <a:rPr lang="en-US" smtClean="0"/>
              <a:t>6</a:t>
            </a:fld>
            <a:endParaRPr lang="en-US"/>
          </a:p>
        </p:txBody>
      </p:sp>
    </p:spTree>
    <p:extLst>
      <p:ext uri="{BB962C8B-B14F-4D97-AF65-F5344CB8AC3E}">
        <p14:creationId xmlns:p14="http://schemas.microsoft.com/office/powerpoint/2010/main" val="1817612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56869-1347-D1BE-DA39-1BDB02EFDE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ADE174-95E7-BB58-8E6B-6ABAD5D51D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12FD38-CE79-25A8-D379-CA7D705115C6}"/>
              </a:ext>
            </a:extLst>
          </p:cNvPr>
          <p:cNvSpPr>
            <a:spLocks noGrp="1"/>
          </p:cNvSpPr>
          <p:nvPr>
            <p:ph type="dt" sz="half" idx="10"/>
          </p:nvPr>
        </p:nvSpPr>
        <p:spPr/>
        <p:txBody>
          <a:bodyPr/>
          <a:lstStyle/>
          <a:p>
            <a:fld id="{06FF2F80-E9AB-48BE-8FA2-B4DB2257DF13}" type="datetimeFigureOut">
              <a:rPr lang="en-US" smtClean="0"/>
              <a:t>4/15/2023</a:t>
            </a:fld>
            <a:endParaRPr lang="en-US"/>
          </a:p>
        </p:txBody>
      </p:sp>
      <p:sp>
        <p:nvSpPr>
          <p:cNvPr id="5" name="Footer Placeholder 4">
            <a:extLst>
              <a:ext uri="{FF2B5EF4-FFF2-40B4-BE49-F238E27FC236}">
                <a16:creationId xmlns:a16="http://schemas.microsoft.com/office/drawing/2014/main" id="{36A60F06-C6FC-1873-BBDA-B3295686E1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1751D-5B58-B963-C88D-5C1F328082D0}"/>
              </a:ext>
            </a:extLst>
          </p:cNvPr>
          <p:cNvSpPr>
            <a:spLocks noGrp="1"/>
          </p:cNvSpPr>
          <p:nvPr>
            <p:ph type="sldNum" sz="quarter" idx="12"/>
          </p:nvPr>
        </p:nvSpPr>
        <p:spPr/>
        <p:txBody>
          <a:bodyPr/>
          <a:lstStyle/>
          <a:p>
            <a:fld id="{912BD02E-1DF3-43EE-9930-2AF61623C340}" type="slidenum">
              <a:rPr lang="en-US" smtClean="0"/>
              <a:t>‹#›</a:t>
            </a:fld>
            <a:endParaRPr lang="en-US"/>
          </a:p>
        </p:txBody>
      </p:sp>
    </p:spTree>
    <p:extLst>
      <p:ext uri="{BB962C8B-B14F-4D97-AF65-F5344CB8AC3E}">
        <p14:creationId xmlns:p14="http://schemas.microsoft.com/office/powerpoint/2010/main" val="1264829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FC869-4D91-6962-1EDD-2C8941F2D5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937F4A-A7F3-1BB2-4546-709B7EC563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63E10-23A1-5A71-E7AE-30576A956ACA}"/>
              </a:ext>
            </a:extLst>
          </p:cNvPr>
          <p:cNvSpPr>
            <a:spLocks noGrp="1"/>
          </p:cNvSpPr>
          <p:nvPr>
            <p:ph type="dt" sz="half" idx="10"/>
          </p:nvPr>
        </p:nvSpPr>
        <p:spPr/>
        <p:txBody>
          <a:bodyPr/>
          <a:lstStyle/>
          <a:p>
            <a:fld id="{06FF2F80-E9AB-48BE-8FA2-B4DB2257DF13}" type="datetimeFigureOut">
              <a:rPr lang="en-US" smtClean="0"/>
              <a:t>4/15/2023</a:t>
            </a:fld>
            <a:endParaRPr lang="en-US"/>
          </a:p>
        </p:txBody>
      </p:sp>
      <p:sp>
        <p:nvSpPr>
          <p:cNvPr id="5" name="Footer Placeholder 4">
            <a:extLst>
              <a:ext uri="{FF2B5EF4-FFF2-40B4-BE49-F238E27FC236}">
                <a16:creationId xmlns:a16="http://schemas.microsoft.com/office/drawing/2014/main" id="{70FA87A6-2C86-9645-655E-C861A7629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42F8DF-B46F-6DB2-EC29-27012B51025C}"/>
              </a:ext>
            </a:extLst>
          </p:cNvPr>
          <p:cNvSpPr>
            <a:spLocks noGrp="1"/>
          </p:cNvSpPr>
          <p:nvPr>
            <p:ph type="sldNum" sz="quarter" idx="12"/>
          </p:nvPr>
        </p:nvSpPr>
        <p:spPr/>
        <p:txBody>
          <a:bodyPr/>
          <a:lstStyle/>
          <a:p>
            <a:fld id="{912BD02E-1DF3-43EE-9930-2AF61623C340}" type="slidenum">
              <a:rPr lang="en-US" smtClean="0"/>
              <a:t>‹#›</a:t>
            </a:fld>
            <a:endParaRPr lang="en-US"/>
          </a:p>
        </p:txBody>
      </p:sp>
    </p:spTree>
    <p:extLst>
      <p:ext uri="{BB962C8B-B14F-4D97-AF65-F5344CB8AC3E}">
        <p14:creationId xmlns:p14="http://schemas.microsoft.com/office/powerpoint/2010/main" val="3778707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DC92F1-81DE-D621-EB9A-E439747C9A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6B6D86-C969-9B05-F62F-D6F459E939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0265FE-9C57-47C7-A46D-DC8F0070CED9}"/>
              </a:ext>
            </a:extLst>
          </p:cNvPr>
          <p:cNvSpPr>
            <a:spLocks noGrp="1"/>
          </p:cNvSpPr>
          <p:nvPr>
            <p:ph type="dt" sz="half" idx="10"/>
          </p:nvPr>
        </p:nvSpPr>
        <p:spPr/>
        <p:txBody>
          <a:bodyPr/>
          <a:lstStyle/>
          <a:p>
            <a:fld id="{06FF2F80-E9AB-48BE-8FA2-B4DB2257DF13}" type="datetimeFigureOut">
              <a:rPr lang="en-US" smtClean="0"/>
              <a:t>4/15/2023</a:t>
            </a:fld>
            <a:endParaRPr lang="en-US"/>
          </a:p>
        </p:txBody>
      </p:sp>
      <p:sp>
        <p:nvSpPr>
          <p:cNvPr id="5" name="Footer Placeholder 4">
            <a:extLst>
              <a:ext uri="{FF2B5EF4-FFF2-40B4-BE49-F238E27FC236}">
                <a16:creationId xmlns:a16="http://schemas.microsoft.com/office/drawing/2014/main" id="{9350A315-1D2D-0E41-8BC6-B828C8432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D6FBE1-8122-5B2D-B45D-6AC3A3176D0C}"/>
              </a:ext>
            </a:extLst>
          </p:cNvPr>
          <p:cNvSpPr>
            <a:spLocks noGrp="1"/>
          </p:cNvSpPr>
          <p:nvPr>
            <p:ph type="sldNum" sz="quarter" idx="12"/>
          </p:nvPr>
        </p:nvSpPr>
        <p:spPr/>
        <p:txBody>
          <a:bodyPr/>
          <a:lstStyle/>
          <a:p>
            <a:fld id="{912BD02E-1DF3-43EE-9930-2AF61623C340}" type="slidenum">
              <a:rPr lang="en-US" smtClean="0"/>
              <a:t>‹#›</a:t>
            </a:fld>
            <a:endParaRPr lang="en-US"/>
          </a:p>
        </p:txBody>
      </p:sp>
    </p:spTree>
    <p:extLst>
      <p:ext uri="{BB962C8B-B14F-4D97-AF65-F5344CB8AC3E}">
        <p14:creationId xmlns:p14="http://schemas.microsoft.com/office/powerpoint/2010/main" val="2753720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21CE0-B16E-D72C-6F32-08DE4A3A80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3D5F5F-2C0D-D6B3-475C-863E5E6FCC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851BC3-A836-0C4F-B079-16EFEA7A197B}"/>
              </a:ext>
            </a:extLst>
          </p:cNvPr>
          <p:cNvSpPr>
            <a:spLocks noGrp="1"/>
          </p:cNvSpPr>
          <p:nvPr>
            <p:ph type="dt" sz="half" idx="10"/>
          </p:nvPr>
        </p:nvSpPr>
        <p:spPr/>
        <p:txBody>
          <a:bodyPr/>
          <a:lstStyle/>
          <a:p>
            <a:fld id="{06FF2F80-E9AB-48BE-8FA2-B4DB2257DF13}" type="datetimeFigureOut">
              <a:rPr lang="en-US" smtClean="0"/>
              <a:t>4/15/2023</a:t>
            </a:fld>
            <a:endParaRPr lang="en-US"/>
          </a:p>
        </p:txBody>
      </p:sp>
      <p:sp>
        <p:nvSpPr>
          <p:cNvPr id="5" name="Footer Placeholder 4">
            <a:extLst>
              <a:ext uri="{FF2B5EF4-FFF2-40B4-BE49-F238E27FC236}">
                <a16:creationId xmlns:a16="http://schemas.microsoft.com/office/drawing/2014/main" id="{3BE7E858-BC75-A507-CB74-A13A0A196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0C2B66-E3EA-DEA3-336D-88031BFBAEBE}"/>
              </a:ext>
            </a:extLst>
          </p:cNvPr>
          <p:cNvSpPr>
            <a:spLocks noGrp="1"/>
          </p:cNvSpPr>
          <p:nvPr>
            <p:ph type="sldNum" sz="quarter" idx="12"/>
          </p:nvPr>
        </p:nvSpPr>
        <p:spPr/>
        <p:txBody>
          <a:bodyPr/>
          <a:lstStyle/>
          <a:p>
            <a:fld id="{912BD02E-1DF3-43EE-9930-2AF61623C340}" type="slidenum">
              <a:rPr lang="en-US" smtClean="0"/>
              <a:t>‹#›</a:t>
            </a:fld>
            <a:endParaRPr lang="en-US"/>
          </a:p>
        </p:txBody>
      </p:sp>
    </p:spTree>
    <p:extLst>
      <p:ext uri="{BB962C8B-B14F-4D97-AF65-F5344CB8AC3E}">
        <p14:creationId xmlns:p14="http://schemas.microsoft.com/office/powerpoint/2010/main" val="1340680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CD8A1-36A2-B026-826C-0D24654E40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DD88B5-1B5D-D261-1662-8B6214B1FB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1EF677-3138-6677-BBC7-56409419B153}"/>
              </a:ext>
            </a:extLst>
          </p:cNvPr>
          <p:cNvSpPr>
            <a:spLocks noGrp="1"/>
          </p:cNvSpPr>
          <p:nvPr>
            <p:ph type="dt" sz="half" idx="10"/>
          </p:nvPr>
        </p:nvSpPr>
        <p:spPr/>
        <p:txBody>
          <a:bodyPr/>
          <a:lstStyle/>
          <a:p>
            <a:fld id="{06FF2F80-E9AB-48BE-8FA2-B4DB2257DF13}" type="datetimeFigureOut">
              <a:rPr lang="en-US" smtClean="0"/>
              <a:t>4/15/2023</a:t>
            </a:fld>
            <a:endParaRPr lang="en-US"/>
          </a:p>
        </p:txBody>
      </p:sp>
      <p:sp>
        <p:nvSpPr>
          <p:cNvPr id="5" name="Footer Placeholder 4">
            <a:extLst>
              <a:ext uri="{FF2B5EF4-FFF2-40B4-BE49-F238E27FC236}">
                <a16:creationId xmlns:a16="http://schemas.microsoft.com/office/drawing/2014/main" id="{BB61B8F9-106F-21AF-7DF7-FF73B6F2BE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B91C8-9CD8-2DB5-7D62-4DA07539872F}"/>
              </a:ext>
            </a:extLst>
          </p:cNvPr>
          <p:cNvSpPr>
            <a:spLocks noGrp="1"/>
          </p:cNvSpPr>
          <p:nvPr>
            <p:ph type="sldNum" sz="quarter" idx="12"/>
          </p:nvPr>
        </p:nvSpPr>
        <p:spPr/>
        <p:txBody>
          <a:bodyPr/>
          <a:lstStyle/>
          <a:p>
            <a:fld id="{912BD02E-1DF3-43EE-9930-2AF61623C340}" type="slidenum">
              <a:rPr lang="en-US" smtClean="0"/>
              <a:t>‹#›</a:t>
            </a:fld>
            <a:endParaRPr lang="en-US"/>
          </a:p>
        </p:txBody>
      </p:sp>
    </p:spTree>
    <p:extLst>
      <p:ext uri="{BB962C8B-B14F-4D97-AF65-F5344CB8AC3E}">
        <p14:creationId xmlns:p14="http://schemas.microsoft.com/office/powerpoint/2010/main" val="1865600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7C1B0-3F77-3B04-22D6-A7D7298AAA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61937F-D948-7E9B-F635-AA5BE691B7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0AB905-236B-A46C-7901-98FF706343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736BF4-5EDA-410D-D3D5-872A1C4CAADF}"/>
              </a:ext>
            </a:extLst>
          </p:cNvPr>
          <p:cNvSpPr>
            <a:spLocks noGrp="1"/>
          </p:cNvSpPr>
          <p:nvPr>
            <p:ph type="dt" sz="half" idx="10"/>
          </p:nvPr>
        </p:nvSpPr>
        <p:spPr/>
        <p:txBody>
          <a:bodyPr/>
          <a:lstStyle/>
          <a:p>
            <a:fld id="{06FF2F80-E9AB-48BE-8FA2-B4DB2257DF13}" type="datetimeFigureOut">
              <a:rPr lang="en-US" smtClean="0"/>
              <a:t>4/15/2023</a:t>
            </a:fld>
            <a:endParaRPr lang="en-US"/>
          </a:p>
        </p:txBody>
      </p:sp>
      <p:sp>
        <p:nvSpPr>
          <p:cNvPr id="6" name="Footer Placeholder 5">
            <a:extLst>
              <a:ext uri="{FF2B5EF4-FFF2-40B4-BE49-F238E27FC236}">
                <a16:creationId xmlns:a16="http://schemas.microsoft.com/office/drawing/2014/main" id="{10C24F9C-3104-ACED-440E-D0C80E9F29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47D2CB-8F4E-BE0C-1298-D760AB78DE75}"/>
              </a:ext>
            </a:extLst>
          </p:cNvPr>
          <p:cNvSpPr>
            <a:spLocks noGrp="1"/>
          </p:cNvSpPr>
          <p:nvPr>
            <p:ph type="sldNum" sz="quarter" idx="12"/>
          </p:nvPr>
        </p:nvSpPr>
        <p:spPr/>
        <p:txBody>
          <a:bodyPr/>
          <a:lstStyle/>
          <a:p>
            <a:fld id="{912BD02E-1DF3-43EE-9930-2AF61623C340}" type="slidenum">
              <a:rPr lang="en-US" smtClean="0"/>
              <a:t>‹#›</a:t>
            </a:fld>
            <a:endParaRPr lang="en-US"/>
          </a:p>
        </p:txBody>
      </p:sp>
    </p:spTree>
    <p:extLst>
      <p:ext uri="{BB962C8B-B14F-4D97-AF65-F5344CB8AC3E}">
        <p14:creationId xmlns:p14="http://schemas.microsoft.com/office/powerpoint/2010/main" val="811014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BEBB6-263E-CCF8-8801-0C977E3D79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D48117-F967-A4C9-E1AA-37E4DF33F1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C06AE0-8AFA-1365-D436-4D8C25BF0C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1F0F01-705E-666B-D1D0-482730FCEB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DFDAF0-1FBB-51EF-6FC9-80ED85FB9D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BF08C3-7199-68D5-D5ED-B7214DBE17BF}"/>
              </a:ext>
            </a:extLst>
          </p:cNvPr>
          <p:cNvSpPr>
            <a:spLocks noGrp="1"/>
          </p:cNvSpPr>
          <p:nvPr>
            <p:ph type="dt" sz="half" idx="10"/>
          </p:nvPr>
        </p:nvSpPr>
        <p:spPr/>
        <p:txBody>
          <a:bodyPr/>
          <a:lstStyle/>
          <a:p>
            <a:fld id="{06FF2F80-E9AB-48BE-8FA2-B4DB2257DF13}" type="datetimeFigureOut">
              <a:rPr lang="en-US" smtClean="0"/>
              <a:t>4/15/2023</a:t>
            </a:fld>
            <a:endParaRPr lang="en-US"/>
          </a:p>
        </p:txBody>
      </p:sp>
      <p:sp>
        <p:nvSpPr>
          <p:cNvPr id="8" name="Footer Placeholder 7">
            <a:extLst>
              <a:ext uri="{FF2B5EF4-FFF2-40B4-BE49-F238E27FC236}">
                <a16:creationId xmlns:a16="http://schemas.microsoft.com/office/drawing/2014/main" id="{008744B3-2B8D-A265-98BD-26EA41CEF1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7E9508-0C6D-00FF-AF7F-4F2420D3DFA2}"/>
              </a:ext>
            </a:extLst>
          </p:cNvPr>
          <p:cNvSpPr>
            <a:spLocks noGrp="1"/>
          </p:cNvSpPr>
          <p:nvPr>
            <p:ph type="sldNum" sz="quarter" idx="12"/>
          </p:nvPr>
        </p:nvSpPr>
        <p:spPr/>
        <p:txBody>
          <a:bodyPr/>
          <a:lstStyle/>
          <a:p>
            <a:fld id="{912BD02E-1DF3-43EE-9930-2AF61623C340}" type="slidenum">
              <a:rPr lang="en-US" smtClean="0"/>
              <a:t>‹#›</a:t>
            </a:fld>
            <a:endParaRPr lang="en-US"/>
          </a:p>
        </p:txBody>
      </p:sp>
    </p:spTree>
    <p:extLst>
      <p:ext uri="{BB962C8B-B14F-4D97-AF65-F5344CB8AC3E}">
        <p14:creationId xmlns:p14="http://schemas.microsoft.com/office/powerpoint/2010/main" val="2569625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CED90-25C4-CC23-9F6E-A82D2CA748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15B3BB-9976-E080-07E9-9D10B357F241}"/>
              </a:ext>
            </a:extLst>
          </p:cNvPr>
          <p:cNvSpPr>
            <a:spLocks noGrp="1"/>
          </p:cNvSpPr>
          <p:nvPr>
            <p:ph type="dt" sz="half" idx="10"/>
          </p:nvPr>
        </p:nvSpPr>
        <p:spPr/>
        <p:txBody>
          <a:bodyPr/>
          <a:lstStyle/>
          <a:p>
            <a:fld id="{06FF2F80-E9AB-48BE-8FA2-B4DB2257DF13}" type="datetimeFigureOut">
              <a:rPr lang="en-US" smtClean="0"/>
              <a:t>4/15/2023</a:t>
            </a:fld>
            <a:endParaRPr lang="en-US"/>
          </a:p>
        </p:txBody>
      </p:sp>
      <p:sp>
        <p:nvSpPr>
          <p:cNvPr id="4" name="Footer Placeholder 3">
            <a:extLst>
              <a:ext uri="{FF2B5EF4-FFF2-40B4-BE49-F238E27FC236}">
                <a16:creationId xmlns:a16="http://schemas.microsoft.com/office/drawing/2014/main" id="{B856CE35-ED6E-9E9C-D985-57E2899782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677B7-4A7B-C9CE-09F5-F0C288D043E9}"/>
              </a:ext>
            </a:extLst>
          </p:cNvPr>
          <p:cNvSpPr>
            <a:spLocks noGrp="1"/>
          </p:cNvSpPr>
          <p:nvPr>
            <p:ph type="sldNum" sz="quarter" idx="12"/>
          </p:nvPr>
        </p:nvSpPr>
        <p:spPr/>
        <p:txBody>
          <a:bodyPr/>
          <a:lstStyle/>
          <a:p>
            <a:fld id="{912BD02E-1DF3-43EE-9930-2AF61623C340}" type="slidenum">
              <a:rPr lang="en-US" smtClean="0"/>
              <a:t>‹#›</a:t>
            </a:fld>
            <a:endParaRPr lang="en-US"/>
          </a:p>
        </p:txBody>
      </p:sp>
    </p:spTree>
    <p:extLst>
      <p:ext uri="{BB962C8B-B14F-4D97-AF65-F5344CB8AC3E}">
        <p14:creationId xmlns:p14="http://schemas.microsoft.com/office/powerpoint/2010/main" val="4018479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BEC742-1DF1-8319-9BDB-BAC6294FACB4}"/>
              </a:ext>
            </a:extLst>
          </p:cNvPr>
          <p:cNvSpPr>
            <a:spLocks noGrp="1"/>
          </p:cNvSpPr>
          <p:nvPr>
            <p:ph type="dt" sz="half" idx="10"/>
          </p:nvPr>
        </p:nvSpPr>
        <p:spPr/>
        <p:txBody>
          <a:bodyPr/>
          <a:lstStyle/>
          <a:p>
            <a:fld id="{06FF2F80-E9AB-48BE-8FA2-B4DB2257DF13}" type="datetimeFigureOut">
              <a:rPr lang="en-US" smtClean="0"/>
              <a:t>4/15/2023</a:t>
            </a:fld>
            <a:endParaRPr lang="en-US"/>
          </a:p>
        </p:txBody>
      </p:sp>
      <p:sp>
        <p:nvSpPr>
          <p:cNvPr id="3" name="Footer Placeholder 2">
            <a:extLst>
              <a:ext uri="{FF2B5EF4-FFF2-40B4-BE49-F238E27FC236}">
                <a16:creationId xmlns:a16="http://schemas.microsoft.com/office/drawing/2014/main" id="{E0CA74D3-974D-82A1-291D-B8BB5CF0B1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1E18A1-8211-8367-7FDE-9DE8B33929D2}"/>
              </a:ext>
            </a:extLst>
          </p:cNvPr>
          <p:cNvSpPr>
            <a:spLocks noGrp="1"/>
          </p:cNvSpPr>
          <p:nvPr>
            <p:ph type="sldNum" sz="quarter" idx="12"/>
          </p:nvPr>
        </p:nvSpPr>
        <p:spPr/>
        <p:txBody>
          <a:bodyPr/>
          <a:lstStyle/>
          <a:p>
            <a:fld id="{912BD02E-1DF3-43EE-9930-2AF61623C340}" type="slidenum">
              <a:rPr lang="en-US" smtClean="0"/>
              <a:t>‹#›</a:t>
            </a:fld>
            <a:endParaRPr lang="en-US"/>
          </a:p>
        </p:txBody>
      </p:sp>
    </p:spTree>
    <p:extLst>
      <p:ext uri="{BB962C8B-B14F-4D97-AF65-F5344CB8AC3E}">
        <p14:creationId xmlns:p14="http://schemas.microsoft.com/office/powerpoint/2010/main" val="2764534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CD7B-5347-3BFB-B6EA-DA70B03BBC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27B94E-7FF6-0FB3-7907-7994C06CD3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D33994-6CD4-C73D-774A-038CC37ABB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E3CA3D-97FE-F176-AEF5-CABFC6C7ED83}"/>
              </a:ext>
            </a:extLst>
          </p:cNvPr>
          <p:cNvSpPr>
            <a:spLocks noGrp="1"/>
          </p:cNvSpPr>
          <p:nvPr>
            <p:ph type="dt" sz="half" idx="10"/>
          </p:nvPr>
        </p:nvSpPr>
        <p:spPr/>
        <p:txBody>
          <a:bodyPr/>
          <a:lstStyle/>
          <a:p>
            <a:fld id="{06FF2F80-E9AB-48BE-8FA2-B4DB2257DF13}" type="datetimeFigureOut">
              <a:rPr lang="en-US" smtClean="0"/>
              <a:t>4/15/2023</a:t>
            </a:fld>
            <a:endParaRPr lang="en-US"/>
          </a:p>
        </p:txBody>
      </p:sp>
      <p:sp>
        <p:nvSpPr>
          <p:cNvPr id="6" name="Footer Placeholder 5">
            <a:extLst>
              <a:ext uri="{FF2B5EF4-FFF2-40B4-BE49-F238E27FC236}">
                <a16:creationId xmlns:a16="http://schemas.microsoft.com/office/drawing/2014/main" id="{7776B65B-868F-2C4C-7E9B-DE8AEB188F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49ADD1-FAE5-43BE-895E-CCCCE8B9D2D6}"/>
              </a:ext>
            </a:extLst>
          </p:cNvPr>
          <p:cNvSpPr>
            <a:spLocks noGrp="1"/>
          </p:cNvSpPr>
          <p:nvPr>
            <p:ph type="sldNum" sz="quarter" idx="12"/>
          </p:nvPr>
        </p:nvSpPr>
        <p:spPr/>
        <p:txBody>
          <a:bodyPr/>
          <a:lstStyle/>
          <a:p>
            <a:fld id="{912BD02E-1DF3-43EE-9930-2AF61623C340}" type="slidenum">
              <a:rPr lang="en-US" smtClean="0"/>
              <a:t>‹#›</a:t>
            </a:fld>
            <a:endParaRPr lang="en-US"/>
          </a:p>
        </p:txBody>
      </p:sp>
    </p:spTree>
    <p:extLst>
      <p:ext uri="{BB962C8B-B14F-4D97-AF65-F5344CB8AC3E}">
        <p14:creationId xmlns:p14="http://schemas.microsoft.com/office/powerpoint/2010/main" val="1363409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0CB45-4480-D59D-69E1-C89762A7FD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005A70-00CA-B505-CC3A-E3CAFD0AFA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D79CF9-954B-0E61-4435-E26C6E9055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F2A891-4211-AD8D-A4B9-AC9C2D8D9786}"/>
              </a:ext>
            </a:extLst>
          </p:cNvPr>
          <p:cNvSpPr>
            <a:spLocks noGrp="1"/>
          </p:cNvSpPr>
          <p:nvPr>
            <p:ph type="dt" sz="half" idx="10"/>
          </p:nvPr>
        </p:nvSpPr>
        <p:spPr/>
        <p:txBody>
          <a:bodyPr/>
          <a:lstStyle/>
          <a:p>
            <a:fld id="{06FF2F80-E9AB-48BE-8FA2-B4DB2257DF13}" type="datetimeFigureOut">
              <a:rPr lang="en-US" smtClean="0"/>
              <a:t>4/15/2023</a:t>
            </a:fld>
            <a:endParaRPr lang="en-US"/>
          </a:p>
        </p:txBody>
      </p:sp>
      <p:sp>
        <p:nvSpPr>
          <p:cNvPr id="6" name="Footer Placeholder 5">
            <a:extLst>
              <a:ext uri="{FF2B5EF4-FFF2-40B4-BE49-F238E27FC236}">
                <a16:creationId xmlns:a16="http://schemas.microsoft.com/office/drawing/2014/main" id="{FDC712E7-CB9B-D027-B90B-C7BD7CA041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F70BC7-7642-CE57-FB41-AD765BC7E365}"/>
              </a:ext>
            </a:extLst>
          </p:cNvPr>
          <p:cNvSpPr>
            <a:spLocks noGrp="1"/>
          </p:cNvSpPr>
          <p:nvPr>
            <p:ph type="sldNum" sz="quarter" idx="12"/>
          </p:nvPr>
        </p:nvSpPr>
        <p:spPr/>
        <p:txBody>
          <a:bodyPr/>
          <a:lstStyle/>
          <a:p>
            <a:fld id="{912BD02E-1DF3-43EE-9930-2AF61623C340}" type="slidenum">
              <a:rPr lang="en-US" smtClean="0"/>
              <a:t>‹#›</a:t>
            </a:fld>
            <a:endParaRPr lang="en-US"/>
          </a:p>
        </p:txBody>
      </p:sp>
    </p:spTree>
    <p:extLst>
      <p:ext uri="{BB962C8B-B14F-4D97-AF65-F5344CB8AC3E}">
        <p14:creationId xmlns:p14="http://schemas.microsoft.com/office/powerpoint/2010/main" val="1947769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BF8818-64B3-2595-78F5-424EBE56C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B1663A-5BBF-865C-7F25-7708B7E046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80912-E893-BC16-8ACD-9B0A32AE98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F2F80-E9AB-48BE-8FA2-B4DB2257DF13}" type="datetimeFigureOut">
              <a:rPr lang="en-US" smtClean="0"/>
              <a:t>4/15/2023</a:t>
            </a:fld>
            <a:endParaRPr lang="en-US"/>
          </a:p>
        </p:txBody>
      </p:sp>
      <p:sp>
        <p:nvSpPr>
          <p:cNvPr id="5" name="Footer Placeholder 4">
            <a:extLst>
              <a:ext uri="{FF2B5EF4-FFF2-40B4-BE49-F238E27FC236}">
                <a16:creationId xmlns:a16="http://schemas.microsoft.com/office/drawing/2014/main" id="{58FDA627-D2EA-793A-85CD-062F82FAD4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D79479-E00C-4DBD-28A7-F12EDD3419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2BD02E-1DF3-43EE-9930-2AF61623C340}" type="slidenum">
              <a:rPr lang="en-US" smtClean="0"/>
              <a:t>‹#›</a:t>
            </a:fld>
            <a:endParaRPr lang="en-US"/>
          </a:p>
        </p:txBody>
      </p:sp>
    </p:spTree>
    <p:extLst>
      <p:ext uri="{BB962C8B-B14F-4D97-AF65-F5344CB8AC3E}">
        <p14:creationId xmlns:p14="http://schemas.microsoft.com/office/powerpoint/2010/main" val="730546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3.png"/><Relationship Id="rId7"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5.jfif"/><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fif"/><Relationship Id="rId4" Type="http://schemas.openxmlformats.org/officeDocument/2006/relationships/image" Target="../media/image24.png"/><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C110D6B-251B-B1AF-4277-05A362C97048}"/>
              </a:ext>
            </a:extLst>
          </p:cNvPr>
          <p:cNvSpPr/>
          <p:nvPr/>
        </p:nvSpPr>
        <p:spPr>
          <a:xfrm>
            <a:off x="2190532" y="465221"/>
            <a:ext cx="7210142" cy="6015873"/>
          </a:xfrm>
          <a:prstGeom prst="rect">
            <a:avLst/>
          </a:prstGeom>
          <a:solidFill>
            <a:srgbClr val="00808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 name="Picture 3" descr="Shape, background pattern&#10;&#10;Description automatically generated">
            <a:extLst>
              <a:ext uri="{FF2B5EF4-FFF2-40B4-BE49-F238E27FC236}">
                <a16:creationId xmlns:a16="http://schemas.microsoft.com/office/drawing/2014/main" id="{AE687F09-CD3D-BE8D-5C64-7EC43E1B5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2466" y="1650147"/>
            <a:ext cx="4993356" cy="3818852"/>
          </a:xfrm>
          <a:prstGeom prst="rect">
            <a:avLst/>
          </a:prstGeom>
          <a:solidFill>
            <a:schemeClr val="bg1"/>
          </a:solidFill>
          <a:ln w="177800" cap="sq" cmpd="sng">
            <a:solidFill>
              <a:schemeClr val="bg1">
                <a:alpha val="74000"/>
              </a:schemeClr>
            </a:solidFill>
            <a:prstDash val="solid"/>
            <a:miter lim="800000"/>
          </a:ln>
          <a:effectLst>
            <a:outerShdw blurRad="63500" sx="102000" sy="102000" algn="ctr" rotWithShape="0">
              <a:prstClr val="black">
                <a:alpha val="40000"/>
              </a:prstClr>
            </a:outerShdw>
          </a:effectLst>
        </p:spPr>
      </p:pic>
      <p:sp>
        <p:nvSpPr>
          <p:cNvPr id="11" name="Rectangle 10">
            <a:extLst>
              <a:ext uri="{FF2B5EF4-FFF2-40B4-BE49-F238E27FC236}">
                <a16:creationId xmlns:a16="http://schemas.microsoft.com/office/drawing/2014/main" id="{ECEC5CC3-4DA9-F36B-D245-C2B1DE6D9DDD}"/>
              </a:ext>
            </a:extLst>
          </p:cNvPr>
          <p:cNvSpPr/>
          <p:nvPr/>
        </p:nvSpPr>
        <p:spPr>
          <a:xfrm>
            <a:off x="4638907" y="1324940"/>
            <a:ext cx="7363069" cy="4618945"/>
          </a:xfrm>
          <a:prstGeom prst="rect">
            <a:avLst/>
          </a:prstGeom>
          <a:solidFill>
            <a:schemeClr val="bg1">
              <a:alpha val="78000"/>
            </a:schemeClr>
          </a:solidFill>
          <a:ln>
            <a:noFill/>
          </a:ln>
          <a:effectLst>
            <a:outerShdw blurRad="190500" dist="228600" dir="2700000" algn="ctr">
              <a:srgbClr val="000000">
                <a:alpha val="30000"/>
              </a:srgbClr>
            </a:outerShdw>
          </a:effectLst>
          <a:scene3d>
            <a:camera prst="perspectiveFront"/>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C1A3314F-7EEE-1D1C-1BF7-20742EBA9C17}"/>
              </a:ext>
            </a:extLst>
          </p:cNvPr>
          <p:cNvSpPr txBox="1">
            <a:spLocks/>
          </p:cNvSpPr>
          <p:nvPr/>
        </p:nvSpPr>
        <p:spPr>
          <a:xfrm>
            <a:off x="4754476" y="1391503"/>
            <a:ext cx="7184708" cy="1625060"/>
          </a:xfrm>
          <a:prstGeom prst="rect">
            <a:avLst/>
          </a:prstGeom>
          <a:noFill/>
        </p:spPr>
        <p:txBody>
          <a:bodyPr wrap="square" rtlCol="0">
            <a:spAutoFit/>
          </a:bodyPr>
          <a:lstStyle/>
          <a:p>
            <a:pPr algn="ctr" defTabSz="786384">
              <a:spcAft>
                <a:spcPts val="600"/>
              </a:spcAft>
            </a:pPr>
            <a:r>
              <a:rPr lang="en-US" sz="4730" b="1" kern="1200" dirty="0">
                <a:solidFill>
                  <a:schemeClr val="accent1">
                    <a:lumMod val="75000"/>
                  </a:schemeClr>
                </a:solidFill>
                <a:latin typeface="Garamond" panose="02020404030301010803" pitchFamily="18" charset="0"/>
                <a:ea typeface="Verdana" panose="020B0604030504040204" pitchFamily="34" charset="0"/>
                <a:cs typeface="+mn-cs"/>
              </a:rPr>
              <a:t>Arizona NASA</a:t>
            </a:r>
          </a:p>
          <a:p>
            <a:pPr algn="ctr" defTabSz="786384">
              <a:spcAft>
                <a:spcPts val="600"/>
              </a:spcAft>
            </a:pPr>
            <a:r>
              <a:rPr lang="en-US" sz="4730" b="1" kern="1200" dirty="0">
                <a:solidFill>
                  <a:schemeClr val="accent1">
                    <a:lumMod val="75000"/>
                  </a:schemeClr>
                </a:solidFill>
                <a:latin typeface="Garamond" panose="02020404030301010803" pitchFamily="18" charset="0"/>
                <a:ea typeface="Verdana" panose="020B0604030504040204" pitchFamily="34" charset="0"/>
                <a:cs typeface="+mn-cs"/>
              </a:rPr>
              <a:t>Eclipse Ballooning Project</a:t>
            </a:r>
            <a:endParaRPr lang="en-US" sz="5500" b="1" dirty="0">
              <a:solidFill>
                <a:schemeClr val="accent1">
                  <a:lumMod val="75000"/>
                </a:schemeClr>
              </a:solidFill>
              <a:latin typeface="Garamond" panose="02020404030301010803" pitchFamily="18" charset="0"/>
              <a:ea typeface="Verdana" panose="020B0604030504040204" pitchFamily="34" charset="0"/>
            </a:endParaRPr>
          </a:p>
        </p:txBody>
      </p:sp>
      <p:pic>
        <p:nvPicPr>
          <p:cNvPr id="23" name="Google Shape;56;p13">
            <a:extLst>
              <a:ext uri="{FF2B5EF4-FFF2-40B4-BE49-F238E27FC236}">
                <a16:creationId xmlns:a16="http://schemas.microsoft.com/office/drawing/2014/main" id="{F1F44107-2FB1-F241-2F11-C8CFF7124F60}"/>
              </a:ext>
            </a:extLst>
          </p:cNvPr>
          <p:cNvPicPr>
            <a:picLocks noChangeAspect="1"/>
          </p:cNvPicPr>
          <p:nvPr/>
        </p:nvPicPr>
        <p:blipFill>
          <a:blip r:embed="rId3">
            <a:alphaModFix/>
          </a:blip>
          <a:stretch>
            <a:fillRect/>
          </a:stretch>
        </p:blipFill>
        <p:spPr>
          <a:xfrm>
            <a:off x="11254961" y="217224"/>
            <a:ext cx="747015" cy="997272"/>
          </a:xfrm>
          <a:prstGeom prst="rect">
            <a:avLst/>
          </a:prstGeom>
          <a:noFill/>
          <a:ln>
            <a:noFill/>
          </a:ln>
        </p:spPr>
      </p:pic>
      <p:pic>
        <p:nvPicPr>
          <p:cNvPr id="24" name="Google Shape;57;p13">
            <a:extLst>
              <a:ext uri="{FF2B5EF4-FFF2-40B4-BE49-F238E27FC236}">
                <a16:creationId xmlns:a16="http://schemas.microsoft.com/office/drawing/2014/main" id="{842FB299-FA4E-023A-93C8-65BE8E65196F}"/>
              </a:ext>
            </a:extLst>
          </p:cNvPr>
          <p:cNvPicPr>
            <a:picLocks noChangeAspect="1"/>
          </p:cNvPicPr>
          <p:nvPr/>
        </p:nvPicPr>
        <p:blipFill>
          <a:blip r:embed="rId4">
            <a:alphaModFix/>
          </a:blip>
          <a:stretch>
            <a:fillRect/>
          </a:stretch>
        </p:blipFill>
        <p:spPr>
          <a:xfrm>
            <a:off x="-3" y="-215893"/>
            <a:ext cx="1541689" cy="1541689"/>
          </a:xfrm>
          <a:prstGeom prst="rect">
            <a:avLst/>
          </a:prstGeom>
          <a:noFill/>
          <a:ln>
            <a:noFill/>
          </a:ln>
        </p:spPr>
      </p:pic>
      <p:sp>
        <p:nvSpPr>
          <p:cNvPr id="26" name="TextBox 25">
            <a:extLst>
              <a:ext uri="{FF2B5EF4-FFF2-40B4-BE49-F238E27FC236}">
                <a16:creationId xmlns:a16="http://schemas.microsoft.com/office/drawing/2014/main" id="{C0128E21-F1E0-3FE9-536F-550FFCF14ED8}"/>
              </a:ext>
            </a:extLst>
          </p:cNvPr>
          <p:cNvSpPr txBox="1"/>
          <p:nvPr/>
        </p:nvSpPr>
        <p:spPr>
          <a:xfrm>
            <a:off x="4740467" y="3194256"/>
            <a:ext cx="7184707" cy="443198"/>
          </a:xfrm>
          <a:prstGeom prst="rect">
            <a:avLst/>
          </a:prstGeom>
          <a:noFill/>
        </p:spPr>
        <p:txBody>
          <a:bodyPr wrap="square" rtlCol="0">
            <a:spAutoFit/>
          </a:bodyPr>
          <a:lstStyle/>
          <a:p>
            <a:pPr algn="ctr"/>
            <a:r>
              <a:rPr lang="en-US" sz="2280" b="1" dirty="0">
                <a:latin typeface="Garamond" panose="02020404030301010803" pitchFamily="18" charset="0"/>
              </a:rPr>
              <a:t>Jacqueline Do</a:t>
            </a:r>
            <a:r>
              <a:rPr lang="en-US" sz="2280" b="1" baseline="30000" dirty="0">
                <a:latin typeface="Garamond" panose="02020404030301010803" pitchFamily="18" charset="0"/>
              </a:rPr>
              <a:t>1</a:t>
            </a:r>
            <a:r>
              <a:rPr lang="en-US" sz="2280" b="1" dirty="0">
                <a:latin typeface="Garamond" panose="02020404030301010803" pitchFamily="18" charset="0"/>
              </a:rPr>
              <a:t>, Dr. Thomas Sharp</a:t>
            </a:r>
            <a:r>
              <a:rPr lang="en-US" sz="2280" b="1" baseline="30000" dirty="0">
                <a:latin typeface="Garamond" panose="02020404030301010803" pitchFamily="18" charset="0"/>
              </a:rPr>
              <a:t>2</a:t>
            </a:r>
            <a:r>
              <a:rPr lang="en-US" sz="2280" b="1" dirty="0">
                <a:latin typeface="Garamond" panose="02020404030301010803" pitchFamily="18" charset="0"/>
              </a:rPr>
              <a:t>, Dr. Jnaneshwar Das</a:t>
            </a:r>
            <a:r>
              <a:rPr lang="en-US" sz="2280" b="1" baseline="30000" dirty="0">
                <a:latin typeface="Garamond" panose="02020404030301010803" pitchFamily="18" charset="0"/>
              </a:rPr>
              <a:t>3</a:t>
            </a:r>
            <a:endParaRPr lang="en-US" sz="2280" b="1" dirty="0">
              <a:latin typeface="Garamond" panose="02020404030301010803" pitchFamily="18" charset="0"/>
            </a:endParaRPr>
          </a:p>
        </p:txBody>
      </p:sp>
      <p:sp>
        <p:nvSpPr>
          <p:cNvPr id="28" name="TextBox 27">
            <a:extLst>
              <a:ext uri="{FF2B5EF4-FFF2-40B4-BE49-F238E27FC236}">
                <a16:creationId xmlns:a16="http://schemas.microsoft.com/office/drawing/2014/main" id="{43FAF193-FDE5-42B1-D9C1-80A2D379015B}"/>
              </a:ext>
            </a:extLst>
          </p:cNvPr>
          <p:cNvSpPr txBox="1"/>
          <p:nvPr/>
        </p:nvSpPr>
        <p:spPr>
          <a:xfrm>
            <a:off x="5242399" y="3693035"/>
            <a:ext cx="6186755" cy="646331"/>
          </a:xfrm>
          <a:prstGeom prst="rect">
            <a:avLst/>
          </a:prstGeom>
          <a:noFill/>
        </p:spPr>
        <p:txBody>
          <a:bodyPr wrap="square" rtlCol="0">
            <a:spAutoFit/>
          </a:bodyPr>
          <a:lstStyle/>
          <a:p>
            <a:r>
              <a:rPr lang="en-US" baseline="30000" dirty="0">
                <a:latin typeface="Garamond" panose="02020404030301010803" pitchFamily="18" charset="0"/>
              </a:rPr>
              <a:t>1</a:t>
            </a:r>
            <a:r>
              <a:rPr lang="en-US" dirty="0">
                <a:latin typeface="Garamond" panose="02020404030301010803" pitchFamily="18" charset="0"/>
              </a:rPr>
              <a:t>Ira A. Fulton Schools of Engineering, Arizona State University</a:t>
            </a:r>
          </a:p>
          <a:p>
            <a:r>
              <a:rPr lang="en-US" baseline="30000" dirty="0">
                <a:latin typeface="Garamond" panose="02020404030301010803" pitchFamily="18" charset="0"/>
              </a:rPr>
              <a:t>2,3</a:t>
            </a:r>
            <a:r>
              <a:rPr lang="en-US" dirty="0">
                <a:latin typeface="Garamond" panose="02020404030301010803" pitchFamily="18" charset="0"/>
              </a:rPr>
              <a:t>School of Earth and Space Exploration, Arizona State University </a:t>
            </a:r>
          </a:p>
        </p:txBody>
      </p:sp>
      <p:sp>
        <p:nvSpPr>
          <p:cNvPr id="29" name="TextBox 28">
            <a:extLst>
              <a:ext uri="{FF2B5EF4-FFF2-40B4-BE49-F238E27FC236}">
                <a16:creationId xmlns:a16="http://schemas.microsoft.com/office/drawing/2014/main" id="{16716A44-9BA8-6F45-398E-D7D56F8837FA}"/>
              </a:ext>
            </a:extLst>
          </p:cNvPr>
          <p:cNvSpPr txBox="1"/>
          <p:nvPr/>
        </p:nvSpPr>
        <p:spPr>
          <a:xfrm>
            <a:off x="5129417" y="4602503"/>
            <a:ext cx="6385589" cy="443198"/>
          </a:xfrm>
          <a:prstGeom prst="rect">
            <a:avLst/>
          </a:prstGeom>
          <a:noFill/>
        </p:spPr>
        <p:txBody>
          <a:bodyPr wrap="square" rtlCol="0">
            <a:spAutoFit/>
          </a:bodyPr>
          <a:lstStyle/>
          <a:p>
            <a:pPr algn="ctr"/>
            <a:r>
              <a:rPr lang="en-US" sz="2280" b="1" dirty="0">
                <a:latin typeface="Garamond" panose="02020404030301010803" pitchFamily="18" charset="0"/>
              </a:rPr>
              <a:t>Arizona NASA Space Grant Statewide Consortium</a:t>
            </a:r>
          </a:p>
        </p:txBody>
      </p:sp>
      <p:sp>
        <p:nvSpPr>
          <p:cNvPr id="30" name="TextBox 29">
            <a:extLst>
              <a:ext uri="{FF2B5EF4-FFF2-40B4-BE49-F238E27FC236}">
                <a16:creationId xmlns:a16="http://schemas.microsoft.com/office/drawing/2014/main" id="{BC8B6B99-426E-1C2D-E86A-17BD03EFDCAE}"/>
              </a:ext>
            </a:extLst>
          </p:cNvPr>
          <p:cNvSpPr txBox="1"/>
          <p:nvPr/>
        </p:nvSpPr>
        <p:spPr>
          <a:xfrm>
            <a:off x="6809047" y="5156678"/>
            <a:ext cx="3026330" cy="443198"/>
          </a:xfrm>
          <a:prstGeom prst="rect">
            <a:avLst/>
          </a:prstGeom>
          <a:noFill/>
        </p:spPr>
        <p:txBody>
          <a:bodyPr wrap="square" rtlCol="0">
            <a:spAutoFit/>
          </a:bodyPr>
          <a:lstStyle/>
          <a:p>
            <a:pPr algn="ctr"/>
            <a:r>
              <a:rPr lang="en-US" sz="2280" b="1" dirty="0">
                <a:latin typeface="Garamond" panose="02020404030301010803" pitchFamily="18" charset="0"/>
              </a:rPr>
              <a:t>April 21</a:t>
            </a:r>
            <a:r>
              <a:rPr lang="en-US" sz="2280" b="1" baseline="30000" dirty="0">
                <a:latin typeface="Garamond" panose="02020404030301010803" pitchFamily="18" charset="0"/>
              </a:rPr>
              <a:t>st</a:t>
            </a:r>
            <a:r>
              <a:rPr lang="en-US" sz="2280" b="1" dirty="0">
                <a:latin typeface="Garamond" panose="02020404030301010803" pitchFamily="18" charset="0"/>
              </a:rPr>
              <a:t> and 22</a:t>
            </a:r>
            <a:r>
              <a:rPr lang="en-US" sz="2280" b="1" baseline="30000" dirty="0">
                <a:latin typeface="Garamond" panose="02020404030301010803" pitchFamily="18" charset="0"/>
              </a:rPr>
              <a:t>nd</a:t>
            </a:r>
            <a:r>
              <a:rPr lang="en-US" sz="2280" b="1" dirty="0">
                <a:latin typeface="Garamond" panose="02020404030301010803" pitchFamily="18" charset="0"/>
              </a:rPr>
              <a:t> 2023</a:t>
            </a:r>
          </a:p>
        </p:txBody>
      </p:sp>
    </p:spTree>
    <p:extLst>
      <p:ext uri="{BB962C8B-B14F-4D97-AF65-F5344CB8AC3E}">
        <p14:creationId xmlns:p14="http://schemas.microsoft.com/office/powerpoint/2010/main" val="1147135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CC4367-D301-FBDF-2154-4017284CDCE3}"/>
              </a:ext>
            </a:extLst>
          </p:cNvPr>
          <p:cNvSpPr txBox="1"/>
          <p:nvPr/>
        </p:nvSpPr>
        <p:spPr>
          <a:xfrm>
            <a:off x="318713" y="1943100"/>
            <a:ext cx="11631987" cy="3939540"/>
          </a:xfrm>
          <a:prstGeom prst="rect">
            <a:avLst/>
          </a:prstGeom>
          <a:noFill/>
        </p:spPr>
        <p:txBody>
          <a:bodyPr wrap="square" rtlCol="0">
            <a:spAutoFit/>
          </a:bodyPr>
          <a:lstStyle/>
          <a:p>
            <a:pPr marL="685800" indent="-685800">
              <a:buFont typeface="Arial" panose="020B0604020202020204" pitchFamily="34" charset="0"/>
              <a:buChar char="•"/>
            </a:pPr>
            <a:r>
              <a:rPr lang="en-US" sz="5000" b="1" dirty="0">
                <a:solidFill>
                  <a:schemeClr val="accent1">
                    <a:lumMod val="75000"/>
                  </a:schemeClr>
                </a:solidFill>
                <a:latin typeface="Garamond" panose="02020404030301010803" pitchFamily="18" charset="0"/>
              </a:rPr>
              <a:t>Data acquisition and analysis</a:t>
            </a:r>
            <a:br>
              <a:rPr lang="en-US" sz="5000" b="1" dirty="0">
                <a:solidFill>
                  <a:schemeClr val="accent1">
                    <a:lumMod val="75000"/>
                  </a:schemeClr>
                </a:solidFill>
                <a:latin typeface="Garamond" panose="02020404030301010803" pitchFamily="18" charset="0"/>
              </a:rPr>
            </a:br>
            <a:endParaRPr lang="en-US" sz="5000" b="1" dirty="0">
              <a:solidFill>
                <a:schemeClr val="accent1">
                  <a:lumMod val="75000"/>
                </a:schemeClr>
              </a:solidFill>
              <a:latin typeface="Garamond" panose="02020404030301010803" pitchFamily="18" charset="0"/>
            </a:endParaRPr>
          </a:p>
          <a:p>
            <a:pPr marL="685800" indent="-685800">
              <a:buFont typeface="Arial" panose="020B0604020202020204" pitchFamily="34" charset="0"/>
              <a:buChar char="•"/>
            </a:pPr>
            <a:r>
              <a:rPr lang="en-US" sz="5000" b="1" dirty="0">
                <a:solidFill>
                  <a:schemeClr val="accent1">
                    <a:lumMod val="75000"/>
                  </a:schemeClr>
                </a:solidFill>
                <a:latin typeface="Garamond" panose="02020404030301010803" pitchFamily="18" charset="0"/>
              </a:rPr>
              <a:t>Live video streaming</a:t>
            </a:r>
          </a:p>
          <a:p>
            <a:pPr marL="685800" indent="-685800">
              <a:buFont typeface="Arial" panose="020B0604020202020204" pitchFamily="34" charset="0"/>
              <a:buChar char="•"/>
            </a:pPr>
            <a:endParaRPr lang="en-US" sz="5000" b="1" dirty="0">
              <a:solidFill>
                <a:schemeClr val="accent1">
                  <a:lumMod val="75000"/>
                </a:schemeClr>
              </a:solidFill>
              <a:latin typeface="Garamond" panose="02020404030301010803" pitchFamily="18" charset="0"/>
            </a:endParaRPr>
          </a:p>
          <a:p>
            <a:pPr marL="685800" indent="-685800">
              <a:buFont typeface="Arial" panose="020B0604020202020204" pitchFamily="34" charset="0"/>
              <a:buChar char="•"/>
            </a:pPr>
            <a:r>
              <a:rPr lang="en-US" sz="5000" b="1" dirty="0">
                <a:solidFill>
                  <a:schemeClr val="accent1">
                    <a:lumMod val="75000"/>
                  </a:schemeClr>
                </a:solidFill>
                <a:latin typeface="Garamond" panose="02020404030301010803" pitchFamily="18" charset="0"/>
              </a:rPr>
              <a:t>Pre/Post-launch logistics</a:t>
            </a:r>
          </a:p>
        </p:txBody>
      </p:sp>
      <p:pic>
        <p:nvPicPr>
          <p:cNvPr id="6" name="Google Shape;56;p13">
            <a:extLst>
              <a:ext uri="{FF2B5EF4-FFF2-40B4-BE49-F238E27FC236}">
                <a16:creationId xmlns:a16="http://schemas.microsoft.com/office/drawing/2014/main" id="{46F1D71C-35B5-E445-2D68-BC052C40B5E5}"/>
              </a:ext>
            </a:extLst>
          </p:cNvPr>
          <p:cNvPicPr>
            <a:picLocks noChangeAspect="1"/>
          </p:cNvPicPr>
          <p:nvPr/>
        </p:nvPicPr>
        <p:blipFill>
          <a:blip r:embed="rId2">
            <a:alphaModFix/>
          </a:blip>
          <a:stretch>
            <a:fillRect/>
          </a:stretch>
        </p:blipFill>
        <p:spPr>
          <a:xfrm>
            <a:off x="11254961" y="217224"/>
            <a:ext cx="747015" cy="997272"/>
          </a:xfrm>
          <a:prstGeom prst="rect">
            <a:avLst/>
          </a:prstGeom>
          <a:noFill/>
          <a:ln>
            <a:noFill/>
          </a:ln>
        </p:spPr>
      </p:pic>
    </p:spTree>
    <p:extLst>
      <p:ext uri="{BB962C8B-B14F-4D97-AF65-F5344CB8AC3E}">
        <p14:creationId xmlns:p14="http://schemas.microsoft.com/office/powerpoint/2010/main" val="2569535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E69E28-144E-6B44-33CA-2F6AA4E499BE}"/>
              </a:ext>
            </a:extLst>
          </p:cNvPr>
          <p:cNvSpPr txBox="1"/>
          <p:nvPr/>
        </p:nvSpPr>
        <p:spPr>
          <a:xfrm>
            <a:off x="838199" y="1093788"/>
            <a:ext cx="10506455" cy="296720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000" b="1" kern="1200" dirty="0">
                <a:solidFill>
                  <a:schemeClr val="accent1">
                    <a:lumMod val="75000"/>
                  </a:schemeClr>
                </a:solidFill>
                <a:latin typeface="Garamond" panose="02020404030301010803" pitchFamily="18" charset="0"/>
                <a:ea typeface="+mj-ea"/>
                <a:cs typeface="+mj-cs"/>
              </a:rPr>
              <a:t>Engineering Track</a:t>
            </a:r>
          </a:p>
        </p:txBody>
      </p:sp>
      <p:sp>
        <p:nvSpPr>
          <p:cNvPr id="24" name="Rectangle 23">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429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E69E28-144E-6B44-33CA-2F6AA4E499BE}"/>
              </a:ext>
            </a:extLst>
          </p:cNvPr>
          <p:cNvSpPr txBox="1"/>
          <p:nvPr/>
        </p:nvSpPr>
        <p:spPr>
          <a:xfrm>
            <a:off x="318713" y="191754"/>
            <a:ext cx="7063721"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500" b="1" dirty="0">
                <a:solidFill>
                  <a:srgbClr val="FFFFFF"/>
                </a:solidFill>
                <a:latin typeface="Garamond" panose="02020404030301010803" pitchFamily="18" charset="0"/>
                <a:ea typeface="+mj-ea"/>
                <a:cs typeface="+mj-cs"/>
              </a:rPr>
              <a:t>Ground Station</a:t>
            </a:r>
            <a:endParaRPr lang="en-US" sz="5500" b="1" kern="1200" dirty="0">
              <a:solidFill>
                <a:srgbClr val="FFFFFF"/>
              </a:solidFill>
              <a:latin typeface="Garamond" panose="02020404030301010803" pitchFamily="18" charset="0"/>
              <a:ea typeface="+mj-ea"/>
              <a:cs typeface="+mj-cs"/>
            </a:endParaRPr>
          </a:p>
        </p:txBody>
      </p:sp>
      <p:sp>
        <p:nvSpPr>
          <p:cNvPr id="12" name="TextBox 11">
            <a:extLst>
              <a:ext uri="{FF2B5EF4-FFF2-40B4-BE49-F238E27FC236}">
                <a16:creationId xmlns:a16="http://schemas.microsoft.com/office/drawing/2014/main" id="{B9B6A7FD-7DCF-4117-7DF1-E670151BE35E}"/>
              </a:ext>
            </a:extLst>
          </p:cNvPr>
          <p:cNvSpPr txBox="1"/>
          <p:nvPr/>
        </p:nvSpPr>
        <p:spPr>
          <a:xfrm>
            <a:off x="9263248" y="6510966"/>
            <a:ext cx="3233552" cy="584775"/>
          </a:xfrm>
          <a:prstGeom prst="rect">
            <a:avLst/>
          </a:prstGeom>
          <a:noFill/>
        </p:spPr>
        <p:txBody>
          <a:bodyPr wrap="square" rtlCol="0">
            <a:spAutoFit/>
          </a:bodyPr>
          <a:lstStyle/>
          <a:p>
            <a:r>
              <a:rPr lang="en-US" sz="1600" b="1" dirty="0">
                <a:solidFill>
                  <a:schemeClr val="accent1">
                    <a:lumMod val="75000"/>
                  </a:schemeClr>
                </a:solidFill>
                <a:latin typeface="Garamond" panose="02020404030301010803" pitchFamily="18" charset="0"/>
              </a:rPr>
              <a:t>Credit: Montana State University</a:t>
            </a:r>
          </a:p>
          <a:p>
            <a:endParaRPr lang="en-US" sz="1600" b="1" dirty="0">
              <a:solidFill>
                <a:schemeClr val="accent1">
                  <a:lumMod val="75000"/>
                </a:schemeClr>
              </a:solidFill>
              <a:latin typeface="Garamond" panose="02020404030301010803" pitchFamily="18" charset="0"/>
            </a:endParaRPr>
          </a:p>
        </p:txBody>
      </p:sp>
      <p:pic>
        <p:nvPicPr>
          <p:cNvPr id="2" name="Picture 1" descr="A picture containing building, outdoor&#10;&#10;Description automatically generated">
            <a:extLst>
              <a:ext uri="{FF2B5EF4-FFF2-40B4-BE49-F238E27FC236}">
                <a16:creationId xmlns:a16="http://schemas.microsoft.com/office/drawing/2014/main" id="{FEADF0D8-13AC-38B8-A2BE-4BAC445E86E0}"/>
              </a:ext>
            </a:extLst>
          </p:cNvPr>
          <p:cNvPicPr>
            <a:picLocks noChangeAspect="1"/>
          </p:cNvPicPr>
          <p:nvPr/>
        </p:nvPicPr>
        <p:blipFill rotWithShape="1">
          <a:blip r:embed="rId2">
            <a:extLst>
              <a:ext uri="{28A0092B-C50C-407E-A947-70E740481C1C}">
                <a14:useLocalDpi xmlns:a14="http://schemas.microsoft.com/office/drawing/2010/main" val="0"/>
              </a:ext>
            </a:extLst>
          </a:blip>
          <a:srcRect l="15348" t="10755" r="15763" b="15960"/>
          <a:stretch/>
        </p:blipFill>
        <p:spPr>
          <a:xfrm>
            <a:off x="7061858" y="2143625"/>
            <a:ext cx="4935876" cy="3938198"/>
          </a:xfrm>
          <a:prstGeom prst="rect">
            <a:avLst/>
          </a:prstGeom>
        </p:spPr>
      </p:pic>
      <p:pic>
        <p:nvPicPr>
          <p:cNvPr id="4" name="Picture 3" descr="A picture containing indoor, floor&#10;&#10;Description automatically generated">
            <a:extLst>
              <a:ext uri="{FF2B5EF4-FFF2-40B4-BE49-F238E27FC236}">
                <a16:creationId xmlns:a16="http://schemas.microsoft.com/office/drawing/2014/main" id="{DDC9D509-62E1-756F-3381-33FF652518EF}"/>
              </a:ext>
            </a:extLst>
          </p:cNvPr>
          <p:cNvPicPr>
            <a:picLocks noChangeAspect="1"/>
          </p:cNvPicPr>
          <p:nvPr/>
        </p:nvPicPr>
        <p:blipFill rotWithShape="1">
          <a:blip r:embed="rId3">
            <a:extLst>
              <a:ext uri="{28A0092B-C50C-407E-A947-70E740481C1C}">
                <a14:useLocalDpi xmlns:a14="http://schemas.microsoft.com/office/drawing/2010/main" val="0"/>
              </a:ext>
            </a:extLst>
          </a:blip>
          <a:srcRect l="6863" t="18118" r="16357" b="17156"/>
          <a:stretch/>
        </p:blipFill>
        <p:spPr>
          <a:xfrm>
            <a:off x="259341" y="2143625"/>
            <a:ext cx="3395261" cy="3938198"/>
          </a:xfrm>
          <a:prstGeom prst="rect">
            <a:avLst/>
          </a:prstGeom>
        </p:spPr>
      </p:pic>
      <p:pic>
        <p:nvPicPr>
          <p:cNvPr id="5" name="Picture 4">
            <a:extLst>
              <a:ext uri="{FF2B5EF4-FFF2-40B4-BE49-F238E27FC236}">
                <a16:creationId xmlns:a16="http://schemas.microsoft.com/office/drawing/2014/main" id="{C1D3B202-99F0-7D77-8101-0772F31AA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389130" y="2635900"/>
            <a:ext cx="3938199" cy="2953649"/>
          </a:xfrm>
          <a:prstGeom prst="rect">
            <a:avLst/>
          </a:prstGeom>
        </p:spPr>
      </p:pic>
      <p:pic>
        <p:nvPicPr>
          <p:cNvPr id="14" name="Google Shape;56;p13">
            <a:extLst>
              <a:ext uri="{FF2B5EF4-FFF2-40B4-BE49-F238E27FC236}">
                <a16:creationId xmlns:a16="http://schemas.microsoft.com/office/drawing/2014/main" id="{FACFBC87-8D3E-0E3A-B9CC-964431B8D610}"/>
              </a:ext>
            </a:extLst>
          </p:cNvPr>
          <p:cNvPicPr>
            <a:picLocks noChangeAspect="1"/>
          </p:cNvPicPr>
          <p:nvPr/>
        </p:nvPicPr>
        <p:blipFill>
          <a:blip r:embed="rId5">
            <a:alphaModFix/>
          </a:blip>
          <a:stretch>
            <a:fillRect/>
          </a:stretch>
        </p:blipFill>
        <p:spPr>
          <a:xfrm>
            <a:off x="11254961" y="217224"/>
            <a:ext cx="747015" cy="997272"/>
          </a:xfrm>
          <a:prstGeom prst="rect">
            <a:avLst/>
          </a:prstGeom>
          <a:noFill/>
          <a:ln>
            <a:noFill/>
          </a:ln>
        </p:spPr>
      </p:pic>
    </p:spTree>
    <p:extLst>
      <p:ext uri="{BB962C8B-B14F-4D97-AF65-F5344CB8AC3E}">
        <p14:creationId xmlns:p14="http://schemas.microsoft.com/office/powerpoint/2010/main" val="1672772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E69E28-144E-6B44-33CA-2F6AA4E499BE}"/>
              </a:ext>
            </a:extLst>
          </p:cNvPr>
          <p:cNvSpPr txBox="1"/>
          <p:nvPr/>
        </p:nvSpPr>
        <p:spPr>
          <a:xfrm>
            <a:off x="318713" y="191754"/>
            <a:ext cx="9053887"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500" b="1" dirty="0">
                <a:solidFill>
                  <a:srgbClr val="FFFFFF"/>
                </a:solidFill>
                <a:latin typeface="Garamond" panose="02020404030301010803" pitchFamily="18" charset="0"/>
                <a:ea typeface="+mj-ea"/>
                <a:cs typeface="+mj-cs"/>
              </a:rPr>
              <a:t>Balloon Vent Cutdown</a:t>
            </a:r>
            <a:endParaRPr lang="en-US" sz="5500" b="1" kern="1200" dirty="0">
              <a:solidFill>
                <a:srgbClr val="FFFFFF"/>
              </a:solidFill>
              <a:latin typeface="Garamond" panose="02020404030301010803" pitchFamily="18" charset="0"/>
              <a:ea typeface="+mj-ea"/>
              <a:cs typeface="+mj-cs"/>
            </a:endParaRPr>
          </a:p>
        </p:txBody>
      </p:sp>
      <p:sp>
        <p:nvSpPr>
          <p:cNvPr id="10" name="TextBox 9">
            <a:extLst>
              <a:ext uri="{FF2B5EF4-FFF2-40B4-BE49-F238E27FC236}">
                <a16:creationId xmlns:a16="http://schemas.microsoft.com/office/drawing/2014/main" id="{18F78D0C-FD8E-2714-9D54-153C282591C0}"/>
              </a:ext>
            </a:extLst>
          </p:cNvPr>
          <p:cNvSpPr txBox="1"/>
          <p:nvPr/>
        </p:nvSpPr>
        <p:spPr>
          <a:xfrm>
            <a:off x="9263248" y="6510966"/>
            <a:ext cx="3233552" cy="584775"/>
          </a:xfrm>
          <a:prstGeom prst="rect">
            <a:avLst/>
          </a:prstGeom>
          <a:noFill/>
        </p:spPr>
        <p:txBody>
          <a:bodyPr wrap="square" rtlCol="0">
            <a:spAutoFit/>
          </a:bodyPr>
          <a:lstStyle/>
          <a:p>
            <a:r>
              <a:rPr lang="en-US" sz="1600" b="1" dirty="0">
                <a:solidFill>
                  <a:schemeClr val="accent1">
                    <a:lumMod val="75000"/>
                  </a:schemeClr>
                </a:solidFill>
                <a:latin typeface="Garamond" panose="02020404030301010803" pitchFamily="18" charset="0"/>
              </a:rPr>
              <a:t>Credit: Montana State University</a:t>
            </a:r>
          </a:p>
          <a:p>
            <a:endParaRPr lang="en-US" sz="1600" b="1" dirty="0">
              <a:solidFill>
                <a:schemeClr val="accent1">
                  <a:lumMod val="75000"/>
                </a:schemeClr>
              </a:solidFill>
              <a:latin typeface="Garamond" panose="02020404030301010803" pitchFamily="18" charset="0"/>
            </a:endParaRPr>
          </a:p>
        </p:txBody>
      </p:sp>
      <p:pic>
        <p:nvPicPr>
          <p:cNvPr id="2" name="Picture 2">
            <a:extLst>
              <a:ext uri="{FF2B5EF4-FFF2-40B4-BE49-F238E27FC236}">
                <a16:creationId xmlns:a16="http://schemas.microsoft.com/office/drawing/2014/main" id="{E6EFE7D7-8EBC-722E-EAF6-959E94635E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149" r="14859" b="32664"/>
          <a:stretch/>
        </p:blipFill>
        <p:spPr bwMode="auto">
          <a:xfrm>
            <a:off x="97494" y="2166074"/>
            <a:ext cx="4145002" cy="354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0A1BB828-6AC6-875D-B98A-AA0C8257BB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25" t="15182" r="21543" b="18491"/>
          <a:stretch/>
        </p:blipFill>
        <p:spPr bwMode="auto">
          <a:xfrm>
            <a:off x="8561213" y="2166074"/>
            <a:ext cx="3533293" cy="354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86D21B12-330B-8AAB-FC6D-2C329D68EA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19" t="18559" r="18129" b="280"/>
          <a:stretch/>
        </p:blipFill>
        <p:spPr bwMode="auto">
          <a:xfrm>
            <a:off x="4429994" y="2166074"/>
            <a:ext cx="3943721" cy="354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56;p13">
            <a:extLst>
              <a:ext uri="{FF2B5EF4-FFF2-40B4-BE49-F238E27FC236}">
                <a16:creationId xmlns:a16="http://schemas.microsoft.com/office/drawing/2014/main" id="{165C4340-982E-1C9D-5B4D-5091E6976429}"/>
              </a:ext>
            </a:extLst>
          </p:cNvPr>
          <p:cNvPicPr>
            <a:picLocks noChangeAspect="1"/>
          </p:cNvPicPr>
          <p:nvPr/>
        </p:nvPicPr>
        <p:blipFill>
          <a:blip r:embed="rId5">
            <a:alphaModFix/>
          </a:blip>
          <a:stretch>
            <a:fillRect/>
          </a:stretch>
        </p:blipFill>
        <p:spPr>
          <a:xfrm>
            <a:off x="11254961" y="217224"/>
            <a:ext cx="747015" cy="997272"/>
          </a:xfrm>
          <a:prstGeom prst="rect">
            <a:avLst/>
          </a:prstGeom>
          <a:noFill/>
          <a:ln>
            <a:noFill/>
          </a:ln>
        </p:spPr>
      </p:pic>
    </p:spTree>
    <p:extLst>
      <p:ext uri="{BB962C8B-B14F-4D97-AF65-F5344CB8AC3E}">
        <p14:creationId xmlns:p14="http://schemas.microsoft.com/office/powerpoint/2010/main" val="1033736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E69E28-144E-6B44-33CA-2F6AA4E499BE}"/>
              </a:ext>
            </a:extLst>
          </p:cNvPr>
          <p:cNvSpPr txBox="1"/>
          <p:nvPr/>
        </p:nvSpPr>
        <p:spPr>
          <a:xfrm>
            <a:off x="318713" y="191754"/>
            <a:ext cx="9053887"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500" b="1" dirty="0">
                <a:solidFill>
                  <a:srgbClr val="FFFFFF"/>
                </a:solidFill>
                <a:latin typeface="Garamond" panose="02020404030301010803" pitchFamily="18" charset="0"/>
                <a:ea typeface="+mj-ea"/>
                <a:cs typeface="+mj-cs"/>
              </a:rPr>
              <a:t>Balloon Vent Cutdown</a:t>
            </a:r>
            <a:endParaRPr lang="en-US" sz="5500" b="1" kern="1200" dirty="0">
              <a:solidFill>
                <a:srgbClr val="FFFFFF"/>
              </a:solidFill>
              <a:latin typeface="Garamond" panose="02020404030301010803" pitchFamily="18" charset="0"/>
              <a:ea typeface="+mj-ea"/>
              <a:cs typeface="+mj-cs"/>
            </a:endParaRPr>
          </a:p>
        </p:txBody>
      </p:sp>
      <p:sp>
        <p:nvSpPr>
          <p:cNvPr id="10" name="TextBox 9">
            <a:extLst>
              <a:ext uri="{FF2B5EF4-FFF2-40B4-BE49-F238E27FC236}">
                <a16:creationId xmlns:a16="http://schemas.microsoft.com/office/drawing/2014/main" id="{18F78D0C-FD8E-2714-9D54-153C282591C0}"/>
              </a:ext>
            </a:extLst>
          </p:cNvPr>
          <p:cNvSpPr txBox="1"/>
          <p:nvPr/>
        </p:nvSpPr>
        <p:spPr>
          <a:xfrm>
            <a:off x="9263248" y="6510966"/>
            <a:ext cx="3233552" cy="584775"/>
          </a:xfrm>
          <a:prstGeom prst="rect">
            <a:avLst/>
          </a:prstGeom>
          <a:noFill/>
        </p:spPr>
        <p:txBody>
          <a:bodyPr wrap="square" rtlCol="0">
            <a:spAutoFit/>
          </a:bodyPr>
          <a:lstStyle/>
          <a:p>
            <a:r>
              <a:rPr lang="en-US" sz="1600" b="1" dirty="0">
                <a:solidFill>
                  <a:schemeClr val="accent1">
                    <a:lumMod val="75000"/>
                  </a:schemeClr>
                </a:solidFill>
                <a:latin typeface="Garamond" panose="02020404030301010803" pitchFamily="18" charset="0"/>
              </a:rPr>
              <a:t>Credit: Montana State University</a:t>
            </a:r>
          </a:p>
          <a:p>
            <a:endParaRPr lang="en-US" sz="1600" b="1" dirty="0">
              <a:solidFill>
                <a:schemeClr val="accent1">
                  <a:lumMod val="75000"/>
                </a:schemeClr>
              </a:solidFill>
              <a:latin typeface="Garamond" panose="02020404030301010803" pitchFamily="18" charset="0"/>
            </a:endParaRPr>
          </a:p>
        </p:txBody>
      </p:sp>
      <p:pic>
        <p:nvPicPr>
          <p:cNvPr id="4" name="Picture 3" descr="A picture containing text, electronics&#10;&#10;Description automatically generated">
            <a:extLst>
              <a:ext uri="{FF2B5EF4-FFF2-40B4-BE49-F238E27FC236}">
                <a16:creationId xmlns:a16="http://schemas.microsoft.com/office/drawing/2014/main" id="{2FA080A6-5E43-534B-3EDF-97F3BDE1E296}"/>
              </a:ext>
            </a:extLst>
          </p:cNvPr>
          <p:cNvPicPr>
            <a:picLocks noChangeAspect="1"/>
          </p:cNvPicPr>
          <p:nvPr/>
        </p:nvPicPr>
        <p:blipFill rotWithShape="1">
          <a:blip r:embed="rId2">
            <a:extLst>
              <a:ext uri="{28A0092B-C50C-407E-A947-70E740481C1C}">
                <a14:useLocalDpi xmlns:a14="http://schemas.microsoft.com/office/drawing/2010/main" val="0"/>
              </a:ext>
            </a:extLst>
          </a:blip>
          <a:srcRect l="16319" t="11236" r="7152" b="23704"/>
          <a:stretch/>
        </p:blipFill>
        <p:spPr>
          <a:xfrm rot="5400000">
            <a:off x="1036592" y="2608973"/>
            <a:ext cx="4651972" cy="2966155"/>
          </a:xfrm>
          <a:prstGeom prst="rect">
            <a:avLst/>
          </a:prstGeom>
        </p:spPr>
      </p:pic>
      <p:pic>
        <p:nvPicPr>
          <p:cNvPr id="6" name="Picture 5">
            <a:extLst>
              <a:ext uri="{FF2B5EF4-FFF2-40B4-BE49-F238E27FC236}">
                <a16:creationId xmlns:a16="http://schemas.microsoft.com/office/drawing/2014/main" id="{3F2B662A-5C70-B521-A183-BC00895EF25D}"/>
              </a:ext>
            </a:extLst>
          </p:cNvPr>
          <p:cNvPicPr>
            <a:picLocks noChangeAspect="1"/>
          </p:cNvPicPr>
          <p:nvPr/>
        </p:nvPicPr>
        <p:blipFill rotWithShape="1">
          <a:blip r:embed="rId3">
            <a:extLst>
              <a:ext uri="{28A0092B-C50C-407E-A947-70E740481C1C}">
                <a14:useLocalDpi xmlns:a14="http://schemas.microsoft.com/office/drawing/2010/main" val="0"/>
              </a:ext>
            </a:extLst>
          </a:blip>
          <a:srcRect l="2292" t="5963" b="20556"/>
          <a:stretch/>
        </p:blipFill>
        <p:spPr>
          <a:xfrm rot="5400000">
            <a:off x="6256255" y="2730816"/>
            <a:ext cx="4651623" cy="2623646"/>
          </a:xfrm>
          <a:prstGeom prst="rect">
            <a:avLst/>
          </a:prstGeom>
        </p:spPr>
      </p:pic>
      <p:pic>
        <p:nvPicPr>
          <p:cNvPr id="12" name="Google Shape;56;p13">
            <a:extLst>
              <a:ext uri="{FF2B5EF4-FFF2-40B4-BE49-F238E27FC236}">
                <a16:creationId xmlns:a16="http://schemas.microsoft.com/office/drawing/2014/main" id="{345FE067-42E9-7453-D17E-97221E051FFF}"/>
              </a:ext>
            </a:extLst>
          </p:cNvPr>
          <p:cNvPicPr>
            <a:picLocks noChangeAspect="1"/>
          </p:cNvPicPr>
          <p:nvPr/>
        </p:nvPicPr>
        <p:blipFill>
          <a:blip r:embed="rId4">
            <a:alphaModFix/>
          </a:blip>
          <a:stretch>
            <a:fillRect/>
          </a:stretch>
        </p:blipFill>
        <p:spPr>
          <a:xfrm>
            <a:off x="11254961" y="217224"/>
            <a:ext cx="747015" cy="997272"/>
          </a:xfrm>
          <a:prstGeom prst="rect">
            <a:avLst/>
          </a:prstGeom>
          <a:noFill/>
          <a:ln>
            <a:noFill/>
          </a:ln>
        </p:spPr>
      </p:pic>
    </p:spTree>
    <p:extLst>
      <p:ext uri="{BB962C8B-B14F-4D97-AF65-F5344CB8AC3E}">
        <p14:creationId xmlns:p14="http://schemas.microsoft.com/office/powerpoint/2010/main" val="1642763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E69E28-144E-6B44-33CA-2F6AA4E499BE}"/>
              </a:ext>
            </a:extLst>
          </p:cNvPr>
          <p:cNvSpPr txBox="1"/>
          <p:nvPr/>
        </p:nvSpPr>
        <p:spPr>
          <a:xfrm>
            <a:off x="114301" y="-15504"/>
            <a:ext cx="12077698" cy="157595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500" b="1" dirty="0">
                <a:solidFill>
                  <a:srgbClr val="FFFFFF"/>
                </a:solidFill>
                <a:latin typeface="Garamond" panose="02020404030301010803" pitchFamily="18" charset="0"/>
                <a:ea typeface="+mj-ea"/>
                <a:cs typeface="+mj-cs"/>
              </a:rPr>
              <a:t>Atmospheric and GPS Systems</a:t>
            </a:r>
            <a:endParaRPr lang="en-US" sz="5500" b="1" kern="1200" dirty="0">
              <a:solidFill>
                <a:srgbClr val="FFFFFF"/>
              </a:solidFill>
              <a:latin typeface="Garamond" panose="02020404030301010803" pitchFamily="18" charset="0"/>
              <a:ea typeface="+mj-ea"/>
              <a:cs typeface="+mj-cs"/>
            </a:endParaRPr>
          </a:p>
        </p:txBody>
      </p:sp>
      <p:sp>
        <p:nvSpPr>
          <p:cNvPr id="8" name="TextBox 7">
            <a:extLst>
              <a:ext uri="{FF2B5EF4-FFF2-40B4-BE49-F238E27FC236}">
                <a16:creationId xmlns:a16="http://schemas.microsoft.com/office/drawing/2014/main" id="{398140FD-D87B-2753-C887-0A37B723E3C3}"/>
              </a:ext>
            </a:extLst>
          </p:cNvPr>
          <p:cNvSpPr txBox="1"/>
          <p:nvPr/>
        </p:nvSpPr>
        <p:spPr>
          <a:xfrm>
            <a:off x="9263248" y="6510966"/>
            <a:ext cx="3233552" cy="584775"/>
          </a:xfrm>
          <a:prstGeom prst="rect">
            <a:avLst/>
          </a:prstGeom>
          <a:noFill/>
        </p:spPr>
        <p:txBody>
          <a:bodyPr wrap="square" rtlCol="0">
            <a:spAutoFit/>
          </a:bodyPr>
          <a:lstStyle/>
          <a:p>
            <a:r>
              <a:rPr lang="en-US" sz="1600" b="1" dirty="0">
                <a:solidFill>
                  <a:schemeClr val="accent1">
                    <a:lumMod val="75000"/>
                  </a:schemeClr>
                </a:solidFill>
                <a:latin typeface="Garamond" panose="02020404030301010803" pitchFamily="18" charset="0"/>
              </a:rPr>
              <a:t>Credit: Montana State University</a:t>
            </a:r>
          </a:p>
          <a:p>
            <a:endParaRPr lang="en-US" sz="1600" b="1" dirty="0">
              <a:solidFill>
                <a:schemeClr val="accent1">
                  <a:lumMod val="75000"/>
                </a:schemeClr>
              </a:solidFill>
              <a:latin typeface="Garamond" panose="02020404030301010803" pitchFamily="18" charset="0"/>
            </a:endParaRPr>
          </a:p>
        </p:txBody>
      </p:sp>
      <p:pic>
        <p:nvPicPr>
          <p:cNvPr id="2" name="Picture 2" descr="A picture containing text, electronics, circuit&#10;&#10;Description automatically generated">
            <a:extLst>
              <a:ext uri="{FF2B5EF4-FFF2-40B4-BE49-F238E27FC236}">
                <a16:creationId xmlns:a16="http://schemas.microsoft.com/office/drawing/2014/main" id="{0A493E31-1F48-7B83-5CF0-E1D610BBC4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92" t="16204" r="4345" b="13246"/>
          <a:stretch/>
        </p:blipFill>
        <p:spPr bwMode="auto">
          <a:xfrm>
            <a:off x="608632" y="1799544"/>
            <a:ext cx="4625162" cy="46901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9FD56AC-A854-40C5-5EB5-3B14EB1E77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14" t="3441" r="6589" b="8933"/>
          <a:stretch/>
        </p:blipFill>
        <p:spPr bwMode="auto">
          <a:xfrm flipH="1">
            <a:off x="5969213" y="1799544"/>
            <a:ext cx="5487368" cy="469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56;p13">
            <a:extLst>
              <a:ext uri="{FF2B5EF4-FFF2-40B4-BE49-F238E27FC236}">
                <a16:creationId xmlns:a16="http://schemas.microsoft.com/office/drawing/2014/main" id="{E47C33B1-0AF3-4BA1-918C-4BE8D0208474}"/>
              </a:ext>
            </a:extLst>
          </p:cNvPr>
          <p:cNvPicPr>
            <a:picLocks noChangeAspect="1"/>
          </p:cNvPicPr>
          <p:nvPr/>
        </p:nvPicPr>
        <p:blipFill>
          <a:blip r:embed="rId4">
            <a:alphaModFix/>
          </a:blip>
          <a:stretch>
            <a:fillRect/>
          </a:stretch>
        </p:blipFill>
        <p:spPr>
          <a:xfrm>
            <a:off x="11254961" y="217224"/>
            <a:ext cx="747015" cy="997272"/>
          </a:xfrm>
          <a:prstGeom prst="rect">
            <a:avLst/>
          </a:prstGeom>
          <a:noFill/>
          <a:ln>
            <a:noFill/>
          </a:ln>
        </p:spPr>
      </p:pic>
    </p:spTree>
    <p:extLst>
      <p:ext uri="{BB962C8B-B14F-4D97-AF65-F5344CB8AC3E}">
        <p14:creationId xmlns:p14="http://schemas.microsoft.com/office/powerpoint/2010/main" val="1734672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E69E28-144E-6B44-33CA-2F6AA4E499BE}"/>
              </a:ext>
            </a:extLst>
          </p:cNvPr>
          <p:cNvSpPr txBox="1"/>
          <p:nvPr/>
        </p:nvSpPr>
        <p:spPr>
          <a:xfrm>
            <a:off x="318713" y="127000"/>
            <a:ext cx="11657300" cy="144731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500" b="1" dirty="0">
                <a:solidFill>
                  <a:srgbClr val="FFFFFF"/>
                </a:solidFill>
                <a:latin typeface="Garamond" panose="02020404030301010803" pitchFamily="18" charset="0"/>
                <a:ea typeface="+mj-ea"/>
                <a:cs typeface="+mj-cs"/>
              </a:rPr>
              <a:t>Iridium Tracking and Xbee Control</a:t>
            </a:r>
            <a:endParaRPr lang="en-US" sz="5500" b="1" kern="1200" dirty="0">
              <a:solidFill>
                <a:srgbClr val="FFFFFF"/>
              </a:solidFill>
              <a:latin typeface="Garamond" panose="02020404030301010803" pitchFamily="18" charset="0"/>
              <a:ea typeface="+mj-ea"/>
              <a:cs typeface="+mj-cs"/>
            </a:endParaRPr>
          </a:p>
        </p:txBody>
      </p:sp>
      <p:sp>
        <p:nvSpPr>
          <p:cNvPr id="10" name="TextBox 9">
            <a:extLst>
              <a:ext uri="{FF2B5EF4-FFF2-40B4-BE49-F238E27FC236}">
                <a16:creationId xmlns:a16="http://schemas.microsoft.com/office/drawing/2014/main" id="{E14BBE05-E969-5704-B292-BC1EF66BF6C4}"/>
              </a:ext>
            </a:extLst>
          </p:cNvPr>
          <p:cNvSpPr txBox="1"/>
          <p:nvPr/>
        </p:nvSpPr>
        <p:spPr>
          <a:xfrm>
            <a:off x="9263248" y="6510966"/>
            <a:ext cx="3233552" cy="584775"/>
          </a:xfrm>
          <a:prstGeom prst="rect">
            <a:avLst/>
          </a:prstGeom>
          <a:noFill/>
        </p:spPr>
        <p:txBody>
          <a:bodyPr wrap="square" rtlCol="0">
            <a:spAutoFit/>
          </a:bodyPr>
          <a:lstStyle/>
          <a:p>
            <a:r>
              <a:rPr lang="en-US" sz="1600" b="1" dirty="0">
                <a:solidFill>
                  <a:schemeClr val="accent1">
                    <a:lumMod val="75000"/>
                  </a:schemeClr>
                </a:solidFill>
                <a:latin typeface="Garamond" panose="02020404030301010803" pitchFamily="18" charset="0"/>
              </a:rPr>
              <a:t>Credit: Montana State University</a:t>
            </a:r>
          </a:p>
          <a:p>
            <a:endParaRPr lang="en-US" sz="1600" b="1" dirty="0">
              <a:solidFill>
                <a:schemeClr val="accent1">
                  <a:lumMod val="75000"/>
                </a:schemeClr>
              </a:solidFill>
              <a:latin typeface="Garamond" panose="02020404030301010803" pitchFamily="18" charset="0"/>
            </a:endParaRPr>
          </a:p>
        </p:txBody>
      </p:sp>
      <p:pic>
        <p:nvPicPr>
          <p:cNvPr id="2" name="Picture 1" descr="A picture containing text&#10;&#10;Description automatically generated">
            <a:extLst>
              <a:ext uri="{FF2B5EF4-FFF2-40B4-BE49-F238E27FC236}">
                <a16:creationId xmlns:a16="http://schemas.microsoft.com/office/drawing/2014/main" id="{FF5F53D2-435C-5DAD-DB24-5A06819C0B7F}"/>
              </a:ext>
            </a:extLst>
          </p:cNvPr>
          <p:cNvPicPr>
            <a:picLocks noChangeAspect="1"/>
          </p:cNvPicPr>
          <p:nvPr/>
        </p:nvPicPr>
        <p:blipFill rotWithShape="1">
          <a:blip r:embed="rId2">
            <a:extLst>
              <a:ext uri="{28A0092B-C50C-407E-A947-70E740481C1C}">
                <a14:useLocalDpi xmlns:a14="http://schemas.microsoft.com/office/drawing/2010/main" val="0"/>
              </a:ext>
            </a:extLst>
          </a:blip>
          <a:srcRect l="24721" t="5308" r="13149" b="7655"/>
          <a:stretch/>
        </p:blipFill>
        <p:spPr>
          <a:xfrm>
            <a:off x="188088" y="2072876"/>
            <a:ext cx="3961978" cy="4162733"/>
          </a:xfrm>
          <a:prstGeom prst="rect">
            <a:avLst/>
          </a:prstGeom>
        </p:spPr>
      </p:pic>
      <p:pic>
        <p:nvPicPr>
          <p:cNvPr id="4" name="Picture 3" descr="A picture containing indoor&#10;&#10;Description automatically generated">
            <a:extLst>
              <a:ext uri="{FF2B5EF4-FFF2-40B4-BE49-F238E27FC236}">
                <a16:creationId xmlns:a16="http://schemas.microsoft.com/office/drawing/2014/main" id="{3CD2A019-1623-DB61-86F6-A543229E171E}"/>
              </a:ext>
            </a:extLst>
          </p:cNvPr>
          <p:cNvPicPr>
            <a:picLocks noChangeAspect="1"/>
          </p:cNvPicPr>
          <p:nvPr/>
        </p:nvPicPr>
        <p:blipFill rotWithShape="1">
          <a:blip r:embed="rId3">
            <a:extLst>
              <a:ext uri="{28A0092B-C50C-407E-A947-70E740481C1C}">
                <a14:useLocalDpi xmlns:a14="http://schemas.microsoft.com/office/drawing/2010/main" val="0"/>
              </a:ext>
            </a:extLst>
          </a:blip>
          <a:srcRect l="10139" t="15649" r="6181" b="24166"/>
          <a:stretch/>
        </p:blipFill>
        <p:spPr>
          <a:xfrm>
            <a:off x="4377814" y="2072877"/>
            <a:ext cx="7717064" cy="4162732"/>
          </a:xfrm>
          <a:prstGeom prst="rect">
            <a:avLst/>
          </a:prstGeom>
        </p:spPr>
      </p:pic>
      <p:pic>
        <p:nvPicPr>
          <p:cNvPr id="9" name="Google Shape;56;p13">
            <a:extLst>
              <a:ext uri="{FF2B5EF4-FFF2-40B4-BE49-F238E27FC236}">
                <a16:creationId xmlns:a16="http://schemas.microsoft.com/office/drawing/2014/main" id="{E54C12F5-831C-671D-BF87-EC449D5D0FDD}"/>
              </a:ext>
            </a:extLst>
          </p:cNvPr>
          <p:cNvPicPr>
            <a:picLocks noChangeAspect="1"/>
          </p:cNvPicPr>
          <p:nvPr/>
        </p:nvPicPr>
        <p:blipFill>
          <a:blip r:embed="rId4">
            <a:alphaModFix/>
          </a:blip>
          <a:stretch>
            <a:fillRect/>
          </a:stretch>
        </p:blipFill>
        <p:spPr>
          <a:xfrm>
            <a:off x="11254961" y="217224"/>
            <a:ext cx="747015" cy="997272"/>
          </a:xfrm>
          <a:prstGeom prst="rect">
            <a:avLst/>
          </a:prstGeom>
          <a:noFill/>
          <a:ln>
            <a:noFill/>
          </a:ln>
        </p:spPr>
      </p:pic>
    </p:spTree>
    <p:extLst>
      <p:ext uri="{BB962C8B-B14F-4D97-AF65-F5344CB8AC3E}">
        <p14:creationId xmlns:p14="http://schemas.microsoft.com/office/powerpoint/2010/main" val="2974955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E69E28-144E-6B44-33CA-2F6AA4E499BE}"/>
              </a:ext>
            </a:extLst>
          </p:cNvPr>
          <p:cNvSpPr txBox="1"/>
          <p:nvPr/>
        </p:nvSpPr>
        <p:spPr>
          <a:xfrm>
            <a:off x="318713" y="191754"/>
            <a:ext cx="7063721"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500" b="1" dirty="0">
                <a:solidFill>
                  <a:srgbClr val="FFFFFF"/>
                </a:solidFill>
                <a:latin typeface="Garamond" panose="02020404030301010803" pitchFamily="18" charset="0"/>
                <a:ea typeface="+mj-ea"/>
                <a:cs typeface="+mj-cs"/>
              </a:rPr>
              <a:t>Video Streaming</a:t>
            </a:r>
            <a:endParaRPr lang="en-US" sz="5500" b="1" kern="1200" dirty="0">
              <a:solidFill>
                <a:srgbClr val="FFFFFF"/>
              </a:solidFill>
              <a:latin typeface="Garamond" panose="02020404030301010803" pitchFamily="18" charset="0"/>
              <a:ea typeface="+mj-ea"/>
              <a:cs typeface="+mj-cs"/>
            </a:endParaRPr>
          </a:p>
        </p:txBody>
      </p:sp>
      <p:sp>
        <p:nvSpPr>
          <p:cNvPr id="14" name="TextBox 13">
            <a:extLst>
              <a:ext uri="{FF2B5EF4-FFF2-40B4-BE49-F238E27FC236}">
                <a16:creationId xmlns:a16="http://schemas.microsoft.com/office/drawing/2014/main" id="{41A9DACE-D3C5-F4AD-CD68-7B86393BFAF2}"/>
              </a:ext>
            </a:extLst>
          </p:cNvPr>
          <p:cNvSpPr txBox="1"/>
          <p:nvPr/>
        </p:nvSpPr>
        <p:spPr>
          <a:xfrm>
            <a:off x="9263248" y="6510966"/>
            <a:ext cx="3233552" cy="584775"/>
          </a:xfrm>
          <a:prstGeom prst="rect">
            <a:avLst/>
          </a:prstGeom>
          <a:noFill/>
        </p:spPr>
        <p:txBody>
          <a:bodyPr wrap="square" rtlCol="0">
            <a:spAutoFit/>
          </a:bodyPr>
          <a:lstStyle/>
          <a:p>
            <a:r>
              <a:rPr lang="en-US" sz="1600" b="1" dirty="0">
                <a:solidFill>
                  <a:schemeClr val="accent1">
                    <a:lumMod val="75000"/>
                  </a:schemeClr>
                </a:solidFill>
                <a:latin typeface="Garamond" panose="02020404030301010803" pitchFamily="18" charset="0"/>
              </a:rPr>
              <a:t>Credit: Montana State University</a:t>
            </a:r>
          </a:p>
          <a:p>
            <a:endParaRPr lang="en-US" sz="1600" b="1" dirty="0">
              <a:solidFill>
                <a:schemeClr val="accent1">
                  <a:lumMod val="75000"/>
                </a:schemeClr>
              </a:solidFill>
              <a:latin typeface="Garamond" panose="02020404030301010803" pitchFamily="18" charset="0"/>
            </a:endParaRPr>
          </a:p>
        </p:txBody>
      </p:sp>
      <p:pic>
        <p:nvPicPr>
          <p:cNvPr id="2" name="Picture 1" descr="Diagram&#10;&#10;Description automatically generated">
            <a:extLst>
              <a:ext uri="{FF2B5EF4-FFF2-40B4-BE49-F238E27FC236}">
                <a16:creationId xmlns:a16="http://schemas.microsoft.com/office/drawing/2014/main" id="{D9A6AB02-6D54-A550-E7B1-C657125604F2}"/>
              </a:ext>
            </a:extLst>
          </p:cNvPr>
          <p:cNvPicPr>
            <a:picLocks noChangeAspect="1"/>
          </p:cNvPicPr>
          <p:nvPr/>
        </p:nvPicPr>
        <p:blipFill rotWithShape="1">
          <a:blip r:embed="rId2">
            <a:extLst>
              <a:ext uri="{28A0092B-C50C-407E-A947-70E740481C1C}">
                <a14:useLocalDpi xmlns:a14="http://schemas.microsoft.com/office/drawing/2010/main" val="0"/>
              </a:ext>
            </a:extLst>
          </a:blip>
          <a:srcRect r="25974"/>
          <a:stretch/>
        </p:blipFill>
        <p:spPr>
          <a:xfrm>
            <a:off x="5450501" y="1962707"/>
            <a:ext cx="5858540" cy="4453863"/>
          </a:xfrm>
          <a:prstGeom prst="rect">
            <a:avLst/>
          </a:prstGeom>
        </p:spPr>
      </p:pic>
      <p:pic>
        <p:nvPicPr>
          <p:cNvPr id="4" name="Picture 3" descr="A picture containing indoor&#10;&#10;Description automatically generated">
            <a:extLst>
              <a:ext uri="{FF2B5EF4-FFF2-40B4-BE49-F238E27FC236}">
                <a16:creationId xmlns:a16="http://schemas.microsoft.com/office/drawing/2014/main" id="{85F124D3-B978-1B79-323E-EFD131B6B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6674" y="2518993"/>
            <a:ext cx="4450279" cy="3337709"/>
          </a:xfrm>
          <a:prstGeom prst="rect">
            <a:avLst/>
          </a:prstGeom>
        </p:spPr>
      </p:pic>
      <p:pic>
        <p:nvPicPr>
          <p:cNvPr id="6" name="Google Shape;56;p13">
            <a:extLst>
              <a:ext uri="{FF2B5EF4-FFF2-40B4-BE49-F238E27FC236}">
                <a16:creationId xmlns:a16="http://schemas.microsoft.com/office/drawing/2014/main" id="{DAF449FB-7363-0036-D078-623310BA4299}"/>
              </a:ext>
            </a:extLst>
          </p:cNvPr>
          <p:cNvPicPr>
            <a:picLocks noChangeAspect="1"/>
          </p:cNvPicPr>
          <p:nvPr/>
        </p:nvPicPr>
        <p:blipFill>
          <a:blip r:embed="rId4">
            <a:alphaModFix/>
          </a:blip>
          <a:stretch>
            <a:fillRect/>
          </a:stretch>
        </p:blipFill>
        <p:spPr>
          <a:xfrm>
            <a:off x="11254961" y="217224"/>
            <a:ext cx="747015" cy="997272"/>
          </a:xfrm>
          <a:prstGeom prst="rect">
            <a:avLst/>
          </a:prstGeom>
          <a:noFill/>
          <a:ln>
            <a:noFill/>
          </a:ln>
        </p:spPr>
      </p:pic>
    </p:spTree>
    <p:extLst>
      <p:ext uri="{BB962C8B-B14F-4D97-AF65-F5344CB8AC3E}">
        <p14:creationId xmlns:p14="http://schemas.microsoft.com/office/powerpoint/2010/main" val="3345819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E69E28-144E-6B44-33CA-2F6AA4E499BE}"/>
              </a:ext>
            </a:extLst>
          </p:cNvPr>
          <p:cNvSpPr txBox="1"/>
          <p:nvPr/>
        </p:nvSpPr>
        <p:spPr>
          <a:xfrm>
            <a:off x="838199" y="1093788"/>
            <a:ext cx="10506455" cy="296720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000" b="1" dirty="0">
                <a:solidFill>
                  <a:schemeClr val="accent1">
                    <a:lumMod val="75000"/>
                  </a:schemeClr>
                </a:solidFill>
                <a:latin typeface="Garamond" panose="02020404030301010803" pitchFamily="18" charset="0"/>
                <a:ea typeface="+mj-ea"/>
                <a:cs typeface="+mj-cs"/>
              </a:rPr>
              <a:t>Team Structure</a:t>
            </a:r>
            <a:endParaRPr lang="en-US" sz="8000" b="1" kern="1200" dirty="0">
              <a:solidFill>
                <a:schemeClr val="accent1">
                  <a:lumMod val="75000"/>
                </a:schemeClr>
              </a:solidFill>
              <a:latin typeface="Garamond" panose="02020404030301010803" pitchFamily="18" charset="0"/>
              <a:ea typeface="+mj-ea"/>
              <a:cs typeface="+mj-cs"/>
            </a:endParaRPr>
          </a:p>
        </p:txBody>
      </p:sp>
      <p:sp>
        <p:nvSpPr>
          <p:cNvPr id="24" name="Rectangle 23">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177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875E63AE-A45A-D385-A617-EA9C7DD6DCE2}"/>
              </a:ext>
            </a:extLst>
          </p:cNvPr>
          <p:cNvGraphicFramePr/>
          <p:nvPr>
            <p:extLst>
              <p:ext uri="{D42A27DB-BD31-4B8C-83A1-F6EECF244321}">
                <p14:modId xmlns:p14="http://schemas.microsoft.com/office/powerpoint/2010/main" val="2382192958"/>
              </p:ext>
            </p:extLst>
          </p:nvPr>
        </p:nvGraphicFramePr>
        <p:xfrm>
          <a:off x="-1079500" y="0"/>
          <a:ext cx="132715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oogle Shape;56;p13">
            <a:extLst>
              <a:ext uri="{FF2B5EF4-FFF2-40B4-BE49-F238E27FC236}">
                <a16:creationId xmlns:a16="http://schemas.microsoft.com/office/drawing/2014/main" id="{2532BB5A-4016-445A-61C8-A2F6E28789E9}"/>
              </a:ext>
            </a:extLst>
          </p:cNvPr>
          <p:cNvPicPr>
            <a:picLocks noChangeAspect="1"/>
          </p:cNvPicPr>
          <p:nvPr/>
        </p:nvPicPr>
        <p:blipFill>
          <a:blip r:embed="rId7">
            <a:alphaModFix/>
          </a:blip>
          <a:stretch>
            <a:fillRect/>
          </a:stretch>
        </p:blipFill>
        <p:spPr>
          <a:xfrm>
            <a:off x="11254961" y="217224"/>
            <a:ext cx="747015" cy="997272"/>
          </a:xfrm>
          <a:prstGeom prst="rect">
            <a:avLst/>
          </a:prstGeom>
          <a:noFill/>
          <a:ln>
            <a:noFill/>
          </a:ln>
        </p:spPr>
      </p:pic>
    </p:spTree>
    <p:extLst>
      <p:ext uri="{BB962C8B-B14F-4D97-AF65-F5344CB8AC3E}">
        <p14:creationId xmlns:p14="http://schemas.microsoft.com/office/powerpoint/2010/main" val="1733912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E69E28-144E-6B44-33CA-2F6AA4E499BE}"/>
              </a:ext>
            </a:extLst>
          </p:cNvPr>
          <p:cNvSpPr txBox="1"/>
          <p:nvPr/>
        </p:nvSpPr>
        <p:spPr>
          <a:xfrm>
            <a:off x="838199" y="1093788"/>
            <a:ext cx="10506455" cy="296720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000" b="1" dirty="0">
                <a:solidFill>
                  <a:schemeClr val="accent1">
                    <a:lumMod val="75000"/>
                  </a:schemeClr>
                </a:solidFill>
                <a:latin typeface="Garamond" panose="02020404030301010803" pitchFamily="18" charset="0"/>
                <a:ea typeface="+mj-ea"/>
                <a:cs typeface="+mj-cs"/>
              </a:rPr>
              <a:t>Overview</a:t>
            </a:r>
            <a:endParaRPr lang="en-US" sz="8000" b="1" kern="1200" dirty="0">
              <a:solidFill>
                <a:schemeClr val="accent1">
                  <a:lumMod val="75000"/>
                </a:schemeClr>
              </a:solidFill>
              <a:latin typeface="Garamond" panose="02020404030301010803" pitchFamily="18" charset="0"/>
              <a:ea typeface="+mj-ea"/>
              <a:cs typeface="+mj-cs"/>
            </a:endParaRPr>
          </a:p>
        </p:txBody>
      </p:sp>
      <p:sp>
        <p:nvSpPr>
          <p:cNvPr id="24" name="Rectangle 23">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038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E69E28-144E-6B44-33CA-2F6AA4E499BE}"/>
              </a:ext>
            </a:extLst>
          </p:cNvPr>
          <p:cNvSpPr txBox="1"/>
          <p:nvPr/>
        </p:nvSpPr>
        <p:spPr>
          <a:xfrm>
            <a:off x="838199" y="1093788"/>
            <a:ext cx="10506455" cy="296720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000" b="1" dirty="0">
                <a:solidFill>
                  <a:schemeClr val="accent1">
                    <a:lumMod val="75000"/>
                  </a:schemeClr>
                </a:solidFill>
                <a:latin typeface="Garamond" panose="02020404030301010803" pitchFamily="18" charset="0"/>
                <a:ea typeface="+mj-ea"/>
                <a:cs typeface="+mj-cs"/>
              </a:rPr>
              <a:t>Current Progress</a:t>
            </a:r>
            <a:endParaRPr lang="en-US" sz="8000" b="1" kern="1200" dirty="0">
              <a:solidFill>
                <a:schemeClr val="accent1">
                  <a:lumMod val="75000"/>
                </a:schemeClr>
              </a:solidFill>
              <a:latin typeface="Garamond" panose="02020404030301010803" pitchFamily="18" charset="0"/>
              <a:ea typeface="+mj-ea"/>
              <a:cs typeface="+mj-cs"/>
            </a:endParaRPr>
          </a:p>
        </p:txBody>
      </p:sp>
      <p:sp>
        <p:nvSpPr>
          <p:cNvPr id="24" name="Rectangle 23">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843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CC4367-D301-FBDF-2154-4017284CDCE3}"/>
              </a:ext>
            </a:extLst>
          </p:cNvPr>
          <p:cNvSpPr txBox="1"/>
          <p:nvPr/>
        </p:nvSpPr>
        <p:spPr>
          <a:xfrm>
            <a:off x="-3" y="1714500"/>
            <a:ext cx="12192003" cy="5016758"/>
          </a:xfrm>
          <a:prstGeom prst="rect">
            <a:avLst/>
          </a:prstGeom>
          <a:noFill/>
        </p:spPr>
        <p:txBody>
          <a:bodyPr wrap="square" rtlCol="0">
            <a:spAutoFit/>
          </a:bodyPr>
          <a:lstStyle/>
          <a:p>
            <a:pPr marL="685800" indent="-685800">
              <a:buFont typeface="Arial" panose="020B0604020202020204" pitchFamily="34" charset="0"/>
              <a:buChar char="•"/>
            </a:pPr>
            <a:r>
              <a:rPr lang="en-US" sz="4000" b="1" dirty="0">
                <a:solidFill>
                  <a:schemeClr val="accent1">
                    <a:lumMod val="75000"/>
                  </a:schemeClr>
                </a:solidFill>
                <a:latin typeface="Garamond" panose="02020404030301010803" pitchFamily="18" charset="0"/>
              </a:rPr>
              <a:t>Expected completion of module learning: </a:t>
            </a:r>
          </a:p>
          <a:p>
            <a:pPr marL="1600200" lvl="2" indent="-685800">
              <a:buFont typeface="Courier New" panose="02070309020205020404" pitchFamily="49" charset="0"/>
              <a:buChar char="o"/>
            </a:pPr>
            <a:r>
              <a:rPr lang="en-US" sz="4000" b="1" dirty="0">
                <a:solidFill>
                  <a:schemeClr val="accent1">
                    <a:lumMod val="75000"/>
                  </a:schemeClr>
                </a:solidFill>
                <a:latin typeface="Garamond" panose="02020404030301010803" pitchFamily="18" charset="0"/>
              </a:rPr>
              <a:t>May 12, 2023</a:t>
            </a:r>
          </a:p>
          <a:p>
            <a:pPr marL="685800" indent="-685800">
              <a:buFont typeface="Arial" panose="020B0604020202020204" pitchFamily="34" charset="0"/>
              <a:buChar char="•"/>
            </a:pPr>
            <a:endParaRPr lang="en-US" sz="4000" b="1" dirty="0">
              <a:solidFill>
                <a:schemeClr val="accent1">
                  <a:lumMod val="75000"/>
                </a:schemeClr>
              </a:solidFill>
              <a:latin typeface="Garamond" panose="02020404030301010803" pitchFamily="18" charset="0"/>
            </a:endParaRPr>
          </a:p>
          <a:p>
            <a:pPr marL="685800" indent="-685800">
              <a:buFont typeface="Arial" panose="020B0604020202020204" pitchFamily="34" charset="0"/>
              <a:buChar char="•"/>
            </a:pPr>
            <a:r>
              <a:rPr lang="en-US" sz="4000" b="1" dirty="0">
                <a:solidFill>
                  <a:schemeClr val="accent1">
                    <a:lumMod val="75000"/>
                  </a:schemeClr>
                </a:solidFill>
                <a:latin typeface="Garamond" panose="02020404030301010803" pitchFamily="18" charset="0"/>
              </a:rPr>
              <a:t>Develop:</a:t>
            </a:r>
          </a:p>
          <a:p>
            <a:pPr marL="1600200" lvl="2" indent="-685800">
              <a:buFont typeface="Courier New" panose="02070309020205020404" pitchFamily="49" charset="0"/>
              <a:buChar char="o"/>
            </a:pPr>
            <a:r>
              <a:rPr lang="en-US" sz="4000" b="1" dirty="0">
                <a:solidFill>
                  <a:schemeClr val="accent1">
                    <a:lumMod val="75000"/>
                  </a:schemeClr>
                </a:solidFill>
                <a:latin typeface="Garamond" panose="02020404030301010803" pitchFamily="18" charset="0"/>
              </a:rPr>
              <a:t>System requirements</a:t>
            </a:r>
          </a:p>
          <a:p>
            <a:pPr marL="1600200" lvl="2" indent="-685800">
              <a:buFont typeface="Courier New" panose="02070309020205020404" pitchFamily="49" charset="0"/>
              <a:buChar char="o"/>
            </a:pPr>
            <a:r>
              <a:rPr lang="en-US" sz="4000" b="1" dirty="0">
                <a:solidFill>
                  <a:schemeClr val="accent1">
                    <a:lumMod val="75000"/>
                  </a:schemeClr>
                </a:solidFill>
                <a:latin typeface="Garamond" panose="02020404030301010803" pitchFamily="18" charset="0"/>
              </a:rPr>
              <a:t>Risks and Failure Mode and Effects Analysis (FMEA)</a:t>
            </a:r>
          </a:p>
          <a:p>
            <a:pPr marL="1600200" lvl="2" indent="-685800">
              <a:buFont typeface="Courier New" panose="02070309020205020404" pitchFamily="49" charset="0"/>
              <a:buChar char="o"/>
            </a:pPr>
            <a:r>
              <a:rPr lang="en-US" sz="4000" b="1" dirty="0">
                <a:solidFill>
                  <a:schemeClr val="accent1">
                    <a:lumMod val="75000"/>
                  </a:schemeClr>
                </a:solidFill>
                <a:latin typeface="Garamond" panose="02020404030301010803" pitchFamily="18" charset="0"/>
              </a:rPr>
              <a:t>Verification and Validation Plan</a:t>
            </a:r>
          </a:p>
        </p:txBody>
      </p:sp>
      <p:pic>
        <p:nvPicPr>
          <p:cNvPr id="3" name="Google Shape;56;p13">
            <a:extLst>
              <a:ext uri="{FF2B5EF4-FFF2-40B4-BE49-F238E27FC236}">
                <a16:creationId xmlns:a16="http://schemas.microsoft.com/office/drawing/2014/main" id="{246EC019-88AF-D118-A085-2B71F2B3767B}"/>
              </a:ext>
            </a:extLst>
          </p:cNvPr>
          <p:cNvPicPr>
            <a:picLocks noChangeAspect="1"/>
          </p:cNvPicPr>
          <p:nvPr/>
        </p:nvPicPr>
        <p:blipFill>
          <a:blip r:embed="rId2">
            <a:alphaModFix/>
          </a:blip>
          <a:stretch>
            <a:fillRect/>
          </a:stretch>
        </p:blipFill>
        <p:spPr>
          <a:xfrm>
            <a:off x="11254961" y="217224"/>
            <a:ext cx="747015" cy="997272"/>
          </a:xfrm>
          <a:prstGeom prst="rect">
            <a:avLst/>
          </a:prstGeom>
          <a:noFill/>
          <a:ln>
            <a:noFill/>
          </a:ln>
        </p:spPr>
      </p:pic>
    </p:spTree>
    <p:extLst>
      <p:ext uri="{BB962C8B-B14F-4D97-AF65-F5344CB8AC3E}">
        <p14:creationId xmlns:p14="http://schemas.microsoft.com/office/powerpoint/2010/main" val="12565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E69E28-144E-6B44-33CA-2F6AA4E499BE}"/>
              </a:ext>
            </a:extLst>
          </p:cNvPr>
          <p:cNvSpPr txBox="1"/>
          <p:nvPr/>
        </p:nvSpPr>
        <p:spPr>
          <a:xfrm>
            <a:off x="838199" y="1093788"/>
            <a:ext cx="10506455" cy="296720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000" b="1" kern="1200" dirty="0">
                <a:solidFill>
                  <a:schemeClr val="accent1">
                    <a:lumMod val="75000"/>
                  </a:schemeClr>
                </a:solidFill>
                <a:latin typeface="Garamond" panose="02020404030301010803" pitchFamily="18" charset="0"/>
                <a:ea typeface="+mj-ea"/>
                <a:cs typeface="+mj-cs"/>
              </a:rPr>
              <a:t>What to</a:t>
            </a:r>
            <a:r>
              <a:rPr lang="en-US" sz="8000" b="1" dirty="0">
                <a:solidFill>
                  <a:schemeClr val="accent1">
                    <a:lumMod val="75000"/>
                  </a:schemeClr>
                </a:solidFill>
                <a:latin typeface="Garamond" panose="02020404030301010803" pitchFamily="18" charset="0"/>
                <a:ea typeface="+mj-ea"/>
                <a:cs typeface="+mj-cs"/>
              </a:rPr>
              <a:t> expect next</a:t>
            </a:r>
            <a:endParaRPr lang="en-US" sz="8000" b="1" kern="1200" dirty="0">
              <a:solidFill>
                <a:schemeClr val="accent1">
                  <a:lumMod val="75000"/>
                </a:schemeClr>
              </a:solidFill>
              <a:latin typeface="Garamond" panose="02020404030301010803" pitchFamily="18" charset="0"/>
              <a:ea typeface="+mj-ea"/>
              <a:cs typeface="+mj-cs"/>
            </a:endParaRPr>
          </a:p>
        </p:txBody>
      </p:sp>
      <p:sp>
        <p:nvSpPr>
          <p:cNvPr id="24" name="Rectangle 23">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223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CC4367-D301-FBDF-2154-4017284CDCE3}"/>
              </a:ext>
            </a:extLst>
          </p:cNvPr>
          <p:cNvSpPr txBox="1"/>
          <p:nvPr/>
        </p:nvSpPr>
        <p:spPr>
          <a:xfrm>
            <a:off x="-3" y="1714500"/>
            <a:ext cx="12192003" cy="5478423"/>
          </a:xfrm>
          <a:prstGeom prst="rect">
            <a:avLst/>
          </a:prstGeom>
          <a:noFill/>
        </p:spPr>
        <p:txBody>
          <a:bodyPr wrap="square" rtlCol="0">
            <a:spAutoFit/>
          </a:bodyPr>
          <a:lstStyle/>
          <a:p>
            <a:pPr marL="685800" indent="-685800">
              <a:buFont typeface="Arial" panose="020B0604020202020204" pitchFamily="34" charset="0"/>
              <a:buChar char="•"/>
            </a:pPr>
            <a:r>
              <a:rPr lang="en-US" sz="5000" b="1" dirty="0">
                <a:solidFill>
                  <a:schemeClr val="accent1">
                    <a:lumMod val="75000"/>
                  </a:schemeClr>
                </a:solidFill>
                <a:latin typeface="Garamond" panose="02020404030301010803" pitchFamily="18" charset="0"/>
              </a:rPr>
              <a:t>Assemble and test system components</a:t>
            </a:r>
          </a:p>
          <a:p>
            <a:pPr marL="685800" indent="-685800">
              <a:buFont typeface="Arial" panose="020B0604020202020204" pitchFamily="34" charset="0"/>
              <a:buChar char="•"/>
            </a:pPr>
            <a:endParaRPr lang="en-US" sz="5000" b="1" dirty="0">
              <a:solidFill>
                <a:schemeClr val="accent1">
                  <a:lumMod val="75000"/>
                </a:schemeClr>
              </a:solidFill>
              <a:latin typeface="Garamond" panose="02020404030301010803" pitchFamily="18" charset="0"/>
            </a:endParaRPr>
          </a:p>
          <a:p>
            <a:pPr marL="685800" indent="-685800">
              <a:buFont typeface="Arial" panose="020B0604020202020204" pitchFamily="34" charset="0"/>
              <a:buChar char="•"/>
            </a:pPr>
            <a:r>
              <a:rPr lang="en-US" sz="5000" b="1" dirty="0">
                <a:solidFill>
                  <a:schemeClr val="accent1">
                    <a:lumMod val="75000"/>
                  </a:schemeClr>
                </a:solidFill>
                <a:latin typeface="Garamond" panose="02020404030301010803" pitchFamily="18" charset="0"/>
              </a:rPr>
              <a:t>Practice stratospheric balloon flights</a:t>
            </a:r>
          </a:p>
          <a:p>
            <a:pPr marL="685800" indent="-685800">
              <a:buFont typeface="Arial" panose="020B0604020202020204" pitchFamily="34" charset="0"/>
              <a:buChar char="•"/>
            </a:pPr>
            <a:endParaRPr lang="en-US" sz="5000" b="1" dirty="0">
              <a:solidFill>
                <a:schemeClr val="accent1">
                  <a:lumMod val="75000"/>
                </a:schemeClr>
              </a:solidFill>
              <a:latin typeface="Garamond" panose="02020404030301010803" pitchFamily="18" charset="0"/>
            </a:endParaRPr>
          </a:p>
          <a:p>
            <a:pPr marL="685800" indent="-685800">
              <a:buFont typeface="Arial" panose="020B0604020202020204" pitchFamily="34" charset="0"/>
              <a:buChar char="•"/>
            </a:pPr>
            <a:r>
              <a:rPr lang="en-US" sz="5000" b="1" dirty="0">
                <a:solidFill>
                  <a:schemeClr val="accent1">
                    <a:lumMod val="75000"/>
                  </a:schemeClr>
                </a:solidFill>
                <a:latin typeface="Garamond" panose="02020404030301010803" pitchFamily="18" charset="0"/>
              </a:rPr>
              <a:t>It is GO TIME! </a:t>
            </a:r>
          </a:p>
          <a:p>
            <a:pPr marL="685800" indent="-685800">
              <a:buFont typeface="Arial" panose="020B0604020202020204" pitchFamily="34" charset="0"/>
              <a:buChar char="•"/>
            </a:pPr>
            <a:endParaRPr lang="en-US" sz="5000" b="1" dirty="0">
              <a:solidFill>
                <a:schemeClr val="accent1">
                  <a:lumMod val="75000"/>
                </a:schemeClr>
              </a:solidFill>
              <a:latin typeface="Garamond" panose="02020404030301010803" pitchFamily="18" charset="0"/>
            </a:endParaRPr>
          </a:p>
          <a:p>
            <a:pPr marL="1143000" lvl="1" indent="-685800">
              <a:buFont typeface="Arial" panose="020B0604020202020204" pitchFamily="34" charset="0"/>
              <a:buChar char="•"/>
            </a:pPr>
            <a:endParaRPr lang="en-US" sz="5000" b="1" dirty="0">
              <a:solidFill>
                <a:schemeClr val="accent1">
                  <a:lumMod val="75000"/>
                </a:schemeClr>
              </a:solidFill>
              <a:latin typeface="Garamond" panose="02020404030301010803" pitchFamily="18" charset="0"/>
            </a:endParaRPr>
          </a:p>
        </p:txBody>
      </p:sp>
      <p:pic>
        <p:nvPicPr>
          <p:cNvPr id="3" name="Google Shape;56;p13">
            <a:extLst>
              <a:ext uri="{FF2B5EF4-FFF2-40B4-BE49-F238E27FC236}">
                <a16:creationId xmlns:a16="http://schemas.microsoft.com/office/drawing/2014/main" id="{FDD3E558-8686-E106-6C65-07E4324F938C}"/>
              </a:ext>
            </a:extLst>
          </p:cNvPr>
          <p:cNvPicPr>
            <a:picLocks noChangeAspect="1"/>
          </p:cNvPicPr>
          <p:nvPr/>
        </p:nvPicPr>
        <p:blipFill>
          <a:blip r:embed="rId2">
            <a:alphaModFix/>
          </a:blip>
          <a:stretch>
            <a:fillRect/>
          </a:stretch>
        </p:blipFill>
        <p:spPr>
          <a:xfrm>
            <a:off x="11254961" y="217224"/>
            <a:ext cx="747015" cy="997272"/>
          </a:xfrm>
          <a:prstGeom prst="rect">
            <a:avLst/>
          </a:prstGeom>
          <a:noFill/>
          <a:ln>
            <a:noFill/>
          </a:ln>
        </p:spPr>
      </p:pic>
    </p:spTree>
    <p:extLst>
      <p:ext uri="{BB962C8B-B14F-4D97-AF65-F5344CB8AC3E}">
        <p14:creationId xmlns:p14="http://schemas.microsoft.com/office/powerpoint/2010/main" val="797740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E69E28-144E-6B44-33CA-2F6AA4E499BE}"/>
              </a:ext>
            </a:extLst>
          </p:cNvPr>
          <p:cNvSpPr txBox="1"/>
          <p:nvPr/>
        </p:nvSpPr>
        <p:spPr>
          <a:xfrm>
            <a:off x="838199" y="1093788"/>
            <a:ext cx="10506455" cy="296720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000" b="1" dirty="0">
                <a:solidFill>
                  <a:schemeClr val="accent1">
                    <a:lumMod val="75000"/>
                  </a:schemeClr>
                </a:solidFill>
                <a:latin typeface="Garamond" panose="02020404030301010803" pitchFamily="18" charset="0"/>
                <a:ea typeface="+mj-ea"/>
                <a:cs typeface="+mj-cs"/>
              </a:rPr>
              <a:t>Acknowledgements</a:t>
            </a:r>
            <a:endParaRPr lang="en-US" sz="8000" b="1" kern="1200" dirty="0">
              <a:solidFill>
                <a:schemeClr val="accent1">
                  <a:lumMod val="75000"/>
                </a:schemeClr>
              </a:solidFill>
              <a:latin typeface="Garamond" panose="02020404030301010803" pitchFamily="18" charset="0"/>
              <a:ea typeface="+mj-ea"/>
              <a:cs typeface="+mj-cs"/>
            </a:endParaRPr>
          </a:p>
        </p:txBody>
      </p:sp>
      <p:sp>
        <p:nvSpPr>
          <p:cNvPr id="24" name="Rectangle 23">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847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E1567629-CC3E-D952-EB43-C6D56462F61F}"/>
              </a:ext>
            </a:extLst>
          </p:cNvPr>
          <p:cNvGraphicFramePr>
            <a:graphicFrameLocks noGrp="1"/>
          </p:cNvGraphicFramePr>
          <p:nvPr>
            <p:extLst>
              <p:ext uri="{D42A27DB-BD31-4B8C-83A1-F6EECF244321}">
                <p14:modId xmlns:p14="http://schemas.microsoft.com/office/powerpoint/2010/main" val="830216169"/>
              </p:ext>
            </p:extLst>
          </p:nvPr>
        </p:nvGraphicFramePr>
        <p:xfrm>
          <a:off x="958848" y="1732485"/>
          <a:ext cx="10274300" cy="4966189"/>
        </p:xfrm>
        <a:graphic>
          <a:graphicData uri="http://schemas.openxmlformats.org/drawingml/2006/table">
            <a:tbl>
              <a:tblPr firstRow="1" bandRow="1">
                <a:tableStyleId>{93296810-A885-4BE3-A3E7-6D5BEEA58F35}</a:tableStyleId>
              </a:tblPr>
              <a:tblGrid>
                <a:gridCol w="5137150">
                  <a:extLst>
                    <a:ext uri="{9D8B030D-6E8A-4147-A177-3AD203B41FA5}">
                      <a16:colId xmlns:a16="http://schemas.microsoft.com/office/drawing/2014/main" val="2238390291"/>
                    </a:ext>
                  </a:extLst>
                </a:gridCol>
                <a:gridCol w="5137150">
                  <a:extLst>
                    <a:ext uri="{9D8B030D-6E8A-4147-A177-3AD203B41FA5}">
                      <a16:colId xmlns:a16="http://schemas.microsoft.com/office/drawing/2014/main" val="1912649319"/>
                    </a:ext>
                  </a:extLst>
                </a:gridCol>
              </a:tblGrid>
              <a:tr h="569017">
                <a:tc>
                  <a:txBody>
                    <a:bodyPr/>
                    <a:lstStyle/>
                    <a:p>
                      <a:r>
                        <a:rPr lang="en-US" sz="4000" dirty="0">
                          <a:solidFill>
                            <a:schemeClr val="accent1">
                              <a:lumMod val="75000"/>
                            </a:schemeClr>
                          </a:solidFill>
                          <a:latin typeface="Garamond" panose="02020404030301010803" pitchFamily="18" charset="0"/>
                        </a:rPr>
                        <a:t>Dr. Thomas Sharp</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4000" dirty="0">
                          <a:solidFill>
                            <a:schemeClr val="accent1">
                              <a:lumMod val="75000"/>
                            </a:schemeClr>
                          </a:solidFill>
                          <a:latin typeface="Garamond" panose="02020404030301010803" pitchFamily="18" charset="0"/>
                        </a:rPr>
                        <a:t>Dr. Jnaneshwar Das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17626738"/>
                  </a:ext>
                </a:extLst>
              </a:tr>
              <a:tr h="569017">
                <a:tc>
                  <a:txBody>
                    <a:bodyPr/>
                    <a:lstStyle/>
                    <a:p>
                      <a:r>
                        <a:rPr lang="en-US" sz="4000" b="1" dirty="0">
                          <a:solidFill>
                            <a:schemeClr val="accent1">
                              <a:lumMod val="75000"/>
                            </a:schemeClr>
                          </a:solidFill>
                          <a:latin typeface="Garamond" panose="02020404030301010803" pitchFamily="18" charset="0"/>
                        </a:rPr>
                        <a:t>Desiree Crawl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Deborah Blair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8024492"/>
                  </a:ext>
                </a:extLst>
              </a:tr>
              <a:tr h="569017">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8962392"/>
                  </a:ext>
                </a:extLst>
              </a:tr>
              <a:tr h="7599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7284097"/>
                  </a:ext>
                </a:extLst>
              </a:tr>
              <a:tr h="569017">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8162594"/>
                  </a:ext>
                </a:extLst>
              </a:tr>
              <a:tr h="569017">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2764648"/>
                  </a:ext>
                </a:extLst>
              </a:tr>
              <a:tr h="569017">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8222838"/>
                  </a:ext>
                </a:extLst>
              </a:tr>
            </a:tbl>
          </a:graphicData>
        </a:graphic>
      </p:graphicFrame>
      <p:pic>
        <p:nvPicPr>
          <p:cNvPr id="30" name="Google Shape;56;p13">
            <a:extLst>
              <a:ext uri="{FF2B5EF4-FFF2-40B4-BE49-F238E27FC236}">
                <a16:creationId xmlns:a16="http://schemas.microsoft.com/office/drawing/2014/main" id="{2A1E4163-E195-F31B-6D0C-BAD45D808838}"/>
              </a:ext>
            </a:extLst>
          </p:cNvPr>
          <p:cNvPicPr>
            <a:picLocks noChangeAspect="1"/>
          </p:cNvPicPr>
          <p:nvPr/>
        </p:nvPicPr>
        <p:blipFill>
          <a:blip r:embed="rId2">
            <a:alphaModFix/>
          </a:blip>
          <a:stretch>
            <a:fillRect/>
          </a:stretch>
        </p:blipFill>
        <p:spPr>
          <a:xfrm>
            <a:off x="11254961" y="217224"/>
            <a:ext cx="747015" cy="997272"/>
          </a:xfrm>
          <a:prstGeom prst="rect">
            <a:avLst/>
          </a:prstGeom>
          <a:noFill/>
          <a:ln>
            <a:noFill/>
          </a:ln>
        </p:spPr>
      </p:pic>
      <p:pic>
        <p:nvPicPr>
          <p:cNvPr id="31" name="Google Shape;57;p13">
            <a:extLst>
              <a:ext uri="{FF2B5EF4-FFF2-40B4-BE49-F238E27FC236}">
                <a16:creationId xmlns:a16="http://schemas.microsoft.com/office/drawing/2014/main" id="{726EF079-99F1-4EB4-E16B-9375672D055D}"/>
              </a:ext>
            </a:extLst>
          </p:cNvPr>
          <p:cNvPicPr>
            <a:picLocks noChangeAspect="1"/>
          </p:cNvPicPr>
          <p:nvPr/>
        </p:nvPicPr>
        <p:blipFill>
          <a:blip r:embed="rId3">
            <a:alphaModFix/>
          </a:blip>
          <a:stretch>
            <a:fillRect/>
          </a:stretch>
        </p:blipFill>
        <p:spPr>
          <a:xfrm>
            <a:off x="-3" y="-215893"/>
            <a:ext cx="1541689" cy="1541689"/>
          </a:xfrm>
          <a:prstGeom prst="rect">
            <a:avLst/>
          </a:prstGeom>
          <a:noFill/>
          <a:ln>
            <a:noFill/>
          </a:ln>
        </p:spPr>
      </p:pic>
    </p:spTree>
    <p:extLst>
      <p:ext uri="{BB962C8B-B14F-4D97-AF65-F5344CB8AC3E}">
        <p14:creationId xmlns:p14="http://schemas.microsoft.com/office/powerpoint/2010/main" val="838379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E1567629-CC3E-D952-EB43-C6D56462F61F}"/>
              </a:ext>
            </a:extLst>
          </p:cNvPr>
          <p:cNvGraphicFramePr>
            <a:graphicFrameLocks noGrp="1"/>
          </p:cNvGraphicFramePr>
          <p:nvPr>
            <p:extLst>
              <p:ext uri="{D42A27DB-BD31-4B8C-83A1-F6EECF244321}">
                <p14:modId xmlns:p14="http://schemas.microsoft.com/office/powerpoint/2010/main" val="1052759745"/>
              </p:ext>
            </p:extLst>
          </p:nvPr>
        </p:nvGraphicFramePr>
        <p:xfrm>
          <a:off x="958848" y="1732485"/>
          <a:ext cx="10274300" cy="4966189"/>
        </p:xfrm>
        <a:graphic>
          <a:graphicData uri="http://schemas.openxmlformats.org/drawingml/2006/table">
            <a:tbl>
              <a:tblPr firstRow="1" bandRow="1">
                <a:tableStyleId>{93296810-A885-4BE3-A3E7-6D5BEEA58F35}</a:tableStyleId>
              </a:tblPr>
              <a:tblGrid>
                <a:gridCol w="5137150">
                  <a:extLst>
                    <a:ext uri="{9D8B030D-6E8A-4147-A177-3AD203B41FA5}">
                      <a16:colId xmlns:a16="http://schemas.microsoft.com/office/drawing/2014/main" val="2238390291"/>
                    </a:ext>
                  </a:extLst>
                </a:gridCol>
                <a:gridCol w="5137150">
                  <a:extLst>
                    <a:ext uri="{9D8B030D-6E8A-4147-A177-3AD203B41FA5}">
                      <a16:colId xmlns:a16="http://schemas.microsoft.com/office/drawing/2014/main" val="1912649319"/>
                    </a:ext>
                  </a:extLst>
                </a:gridCol>
              </a:tblGrid>
              <a:tr h="569017">
                <a:tc>
                  <a:txBody>
                    <a:bodyPr/>
                    <a:lstStyle/>
                    <a:p>
                      <a:r>
                        <a:rPr lang="en-US" sz="4000" dirty="0">
                          <a:solidFill>
                            <a:schemeClr val="accent1">
                              <a:lumMod val="75000"/>
                            </a:schemeClr>
                          </a:solidFill>
                          <a:latin typeface="Garamond" panose="02020404030301010803" pitchFamily="18" charset="0"/>
                        </a:rPr>
                        <a:t>Dr. Thomas Sharp</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4000" dirty="0">
                          <a:solidFill>
                            <a:schemeClr val="accent1">
                              <a:lumMod val="75000"/>
                            </a:schemeClr>
                          </a:solidFill>
                          <a:latin typeface="Garamond" panose="02020404030301010803" pitchFamily="18" charset="0"/>
                        </a:rPr>
                        <a:t>Dr. Jnaneshwar Das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17626738"/>
                  </a:ext>
                </a:extLst>
              </a:tr>
              <a:tr h="569017">
                <a:tc>
                  <a:txBody>
                    <a:bodyPr/>
                    <a:lstStyle/>
                    <a:p>
                      <a:r>
                        <a:rPr lang="en-US" sz="4000" b="1" dirty="0">
                          <a:solidFill>
                            <a:schemeClr val="accent1">
                              <a:lumMod val="75000"/>
                            </a:schemeClr>
                          </a:solidFill>
                          <a:latin typeface="Garamond" panose="02020404030301010803" pitchFamily="18" charset="0"/>
                        </a:rPr>
                        <a:t>Desiree Crawl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Deborah Blair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8024492"/>
                  </a:ext>
                </a:extLst>
              </a:tr>
              <a:tr h="5690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chemeClr val="accent1">
                              <a:lumMod val="75000"/>
                            </a:schemeClr>
                          </a:solidFill>
                          <a:latin typeface="Garamond" panose="02020404030301010803" pitchFamily="18" charset="0"/>
                        </a:rPr>
                        <a:t>Dr. Steve Kortenkamp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8962392"/>
                  </a:ext>
                </a:extLst>
              </a:tr>
              <a:tr h="7599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7284097"/>
                  </a:ext>
                </a:extLst>
              </a:tr>
              <a:tr h="569017">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8162594"/>
                  </a:ext>
                </a:extLst>
              </a:tr>
              <a:tr h="569017">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2764648"/>
                  </a:ext>
                </a:extLst>
              </a:tr>
              <a:tr h="569017">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8222838"/>
                  </a:ext>
                </a:extLst>
              </a:tr>
            </a:tbl>
          </a:graphicData>
        </a:graphic>
      </p:graphicFrame>
      <p:pic>
        <p:nvPicPr>
          <p:cNvPr id="23" name="Picture 2">
            <a:extLst>
              <a:ext uri="{FF2B5EF4-FFF2-40B4-BE49-F238E27FC236}">
                <a16:creationId xmlns:a16="http://schemas.microsoft.com/office/drawing/2014/main" id="{B2407871-F099-61B7-9CBE-FA67BAE831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767" t="4898" r="22064" b="5458"/>
          <a:stretch/>
        </p:blipFill>
        <p:spPr bwMode="auto">
          <a:xfrm>
            <a:off x="1670935" y="180733"/>
            <a:ext cx="1285582" cy="1203000"/>
          </a:xfrm>
          <a:prstGeom prst="rect">
            <a:avLst/>
          </a:prstGeom>
          <a:noFill/>
          <a:extLst>
            <a:ext uri="{909E8E84-426E-40DD-AFC4-6F175D3DCCD1}">
              <a14:hiddenFill xmlns:a14="http://schemas.microsoft.com/office/drawing/2010/main">
                <a:solidFill>
                  <a:srgbClr val="FFFFFF"/>
                </a:solidFill>
              </a14:hiddenFill>
            </a:ext>
          </a:extLst>
        </p:spPr>
      </p:pic>
      <p:pic>
        <p:nvPicPr>
          <p:cNvPr id="29" name="Google Shape;56;p13">
            <a:extLst>
              <a:ext uri="{FF2B5EF4-FFF2-40B4-BE49-F238E27FC236}">
                <a16:creationId xmlns:a16="http://schemas.microsoft.com/office/drawing/2014/main" id="{64A894A8-2EC9-85F3-92C8-1875D11B675F}"/>
              </a:ext>
            </a:extLst>
          </p:cNvPr>
          <p:cNvPicPr>
            <a:picLocks noChangeAspect="1"/>
          </p:cNvPicPr>
          <p:nvPr/>
        </p:nvPicPr>
        <p:blipFill>
          <a:blip r:embed="rId3">
            <a:alphaModFix/>
          </a:blip>
          <a:stretch>
            <a:fillRect/>
          </a:stretch>
        </p:blipFill>
        <p:spPr>
          <a:xfrm>
            <a:off x="11254961" y="217224"/>
            <a:ext cx="747015" cy="997272"/>
          </a:xfrm>
          <a:prstGeom prst="rect">
            <a:avLst/>
          </a:prstGeom>
          <a:noFill/>
          <a:ln>
            <a:noFill/>
          </a:ln>
        </p:spPr>
      </p:pic>
      <p:pic>
        <p:nvPicPr>
          <p:cNvPr id="30" name="Google Shape;57;p13">
            <a:extLst>
              <a:ext uri="{FF2B5EF4-FFF2-40B4-BE49-F238E27FC236}">
                <a16:creationId xmlns:a16="http://schemas.microsoft.com/office/drawing/2014/main" id="{C286F21B-44F0-D423-EBE0-BD8442D49F56}"/>
              </a:ext>
            </a:extLst>
          </p:cNvPr>
          <p:cNvPicPr>
            <a:picLocks noChangeAspect="1"/>
          </p:cNvPicPr>
          <p:nvPr/>
        </p:nvPicPr>
        <p:blipFill>
          <a:blip r:embed="rId4">
            <a:alphaModFix/>
          </a:blip>
          <a:stretch>
            <a:fillRect/>
          </a:stretch>
        </p:blipFill>
        <p:spPr>
          <a:xfrm>
            <a:off x="-3" y="-215893"/>
            <a:ext cx="1541689" cy="1541689"/>
          </a:xfrm>
          <a:prstGeom prst="rect">
            <a:avLst/>
          </a:prstGeom>
          <a:noFill/>
          <a:ln>
            <a:noFill/>
          </a:ln>
        </p:spPr>
      </p:pic>
    </p:spTree>
    <p:extLst>
      <p:ext uri="{BB962C8B-B14F-4D97-AF65-F5344CB8AC3E}">
        <p14:creationId xmlns:p14="http://schemas.microsoft.com/office/powerpoint/2010/main" val="1614351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E1567629-CC3E-D952-EB43-C6D56462F61F}"/>
              </a:ext>
            </a:extLst>
          </p:cNvPr>
          <p:cNvGraphicFramePr>
            <a:graphicFrameLocks noGrp="1"/>
          </p:cNvGraphicFramePr>
          <p:nvPr/>
        </p:nvGraphicFramePr>
        <p:xfrm>
          <a:off x="958848" y="1732485"/>
          <a:ext cx="10274300" cy="4966189"/>
        </p:xfrm>
        <a:graphic>
          <a:graphicData uri="http://schemas.openxmlformats.org/drawingml/2006/table">
            <a:tbl>
              <a:tblPr firstRow="1" bandRow="1">
                <a:tableStyleId>{93296810-A885-4BE3-A3E7-6D5BEEA58F35}</a:tableStyleId>
              </a:tblPr>
              <a:tblGrid>
                <a:gridCol w="5137150">
                  <a:extLst>
                    <a:ext uri="{9D8B030D-6E8A-4147-A177-3AD203B41FA5}">
                      <a16:colId xmlns:a16="http://schemas.microsoft.com/office/drawing/2014/main" val="2238390291"/>
                    </a:ext>
                  </a:extLst>
                </a:gridCol>
                <a:gridCol w="5137150">
                  <a:extLst>
                    <a:ext uri="{9D8B030D-6E8A-4147-A177-3AD203B41FA5}">
                      <a16:colId xmlns:a16="http://schemas.microsoft.com/office/drawing/2014/main" val="1912649319"/>
                    </a:ext>
                  </a:extLst>
                </a:gridCol>
              </a:tblGrid>
              <a:tr h="569017">
                <a:tc>
                  <a:txBody>
                    <a:bodyPr/>
                    <a:lstStyle/>
                    <a:p>
                      <a:r>
                        <a:rPr lang="en-US" sz="4000" dirty="0">
                          <a:solidFill>
                            <a:schemeClr val="accent1">
                              <a:lumMod val="75000"/>
                            </a:schemeClr>
                          </a:solidFill>
                          <a:latin typeface="Garamond" panose="02020404030301010803" pitchFamily="18" charset="0"/>
                        </a:rPr>
                        <a:t>Dr. Thomas Sharp</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4000" dirty="0">
                          <a:solidFill>
                            <a:schemeClr val="accent1">
                              <a:lumMod val="75000"/>
                            </a:schemeClr>
                          </a:solidFill>
                          <a:latin typeface="Garamond" panose="02020404030301010803" pitchFamily="18" charset="0"/>
                        </a:rPr>
                        <a:t>Dr. Jnaneshwar Das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17626738"/>
                  </a:ext>
                </a:extLst>
              </a:tr>
              <a:tr h="569017">
                <a:tc>
                  <a:txBody>
                    <a:bodyPr/>
                    <a:lstStyle/>
                    <a:p>
                      <a:r>
                        <a:rPr lang="en-US" sz="4000" b="1" dirty="0">
                          <a:solidFill>
                            <a:schemeClr val="accent1">
                              <a:lumMod val="75000"/>
                            </a:schemeClr>
                          </a:solidFill>
                          <a:latin typeface="Garamond" panose="02020404030301010803" pitchFamily="18" charset="0"/>
                        </a:rPr>
                        <a:t>Desiree Crawl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Deborah Blair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8024492"/>
                  </a:ext>
                </a:extLst>
              </a:tr>
              <a:tr h="5690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chemeClr val="accent1">
                              <a:lumMod val="75000"/>
                            </a:schemeClr>
                          </a:solidFill>
                          <a:latin typeface="Garamond" panose="02020404030301010803" pitchFamily="18" charset="0"/>
                        </a:rPr>
                        <a:t>Dr. Steve Kortenkamp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Michelle Coe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8962392"/>
                  </a:ext>
                </a:extLst>
              </a:tr>
              <a:tr h="7599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7284097"/>
                  </a:ext>
                </a:extLst>
              </a:tr>
              <a:tr h="569017">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8162594"/>
                  </a:ext>
                </a:extLst>
              </a:tr>
              <a:tr h="569017">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2764648"/>
                  </a:ext>
                </a:extLst>
              </a:tr>
              <a:tr h="569017">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8222838"/>
                  </a:ext>
                </a:extLst>
              </a:tr>
            </a:tbl>
          </a:graphicData>
        </a:graphic>
      </p:graphicFrame>
      <p:pic>
        <p:nvPicPr>
          <p:cNvPr id="23" name="Picture 2">
            <a:extLst>
              <a:ext uri="{FF2B5EF4-FFF2-40B4-BE49-F238E27FC236}">
                <a16:creationId xmlns:a16="http://schemas.microsoft.com/office/drawing/2014/main" id="{B2407871-F099-61B7-9CBE-FA67BAE831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767" t="4898" r="22064" b="5458"/>
          <a:stretch/>
        </p:blipFill>
        <p:spPr bwMode="auto">
          <a:xfrm>
            <a:off x="1670935" y="180733"/>
            <a:ext cx="1285582" cy="1203000"/>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56;p13">
            <a:extLst>
              <a:ext uri="{FF2B5EF4-FFF2-40B4-BE49-F238E27FC236}">
                <a16:creationId xmlns:a16="http://schemas.microsoft.com/office/drawing/2014/main" id="{DD5F1B62-0763-B13D-0149-8D7D153CAD3B}"/>
              </a:ext>
            </a:extLst>
          </p:cNvPr>
          <p:cNvPicPr>
            <a:picLocks noChangeAspect="1"/>
          </p:cNvPicPr>
          <p:nvPr/>
        </p:nvPicPr>
        <p:blipFill>
          <a:blip r:embed="rId3">
            <a:alphaModFix/>
          </a:blip>
          <a:stretch>
            <a:fillRect/>
          </a:stretch>
        </p:blipFill>
        <p:spPr>
          <a:xfrm>
            <a:off x="11254961" y="217224"/>
            <a:ext cx="747015" cy="997272"/>
          </a:xfrm>
          <a:prstGeom prst="rect">
            <a:avLst/>
          </a:prstGeom>
          <a:noFill/>
          <a:ln>
            <a:noFill/>
          </a:ln>
        </p:spPr>
      </p:pic>
      <p:pic>
        <p:nvPicPr>
          <p:cNvPr id="7" name="Google Shape;57;p13">
            <a:extLst>
              <a:ext uri="{FF2B5EF4-FFF2-40B4-BE49-F238E27FC236}">
                <a16:creationId xmlns:a16="http://schemas.microsoft.com/office/drawing/2014/main" id="{C991DD92-1BA9-E82B-3D44-668564DD35CC}"/>
              </a:ext>
            </a:extLst>
          </p:cNvPr>
          <p:cNvPicPr>
            <a:picLocks noChangeAspect="1"/>
          </p:cNvPicPr>
          <p:nvPr/>
        </p:nvPicPr>
        <p:blipFill>
          <a:blip r:embed="rId4">
            <a:alphaModFix/>
          </a:blip>
          <a:stretch>
            <a:fillRect/>
          </a:stretch>
        </p:blipFill>
        <p:spPr>
          <a:xfrm>
            <a:off x="-3" y="-215893"/>
            <a:ext cx="1541689" cy="1541689"/>
          </a:xfrm>
          <a:prstGeom prst="rect">
            <a:avLst/>
          </a:prstGeom>
          <a:noFill/>
          <a:ln>
            <a:noFill/>
          </a:ln>
        </p:spPr>
      </p:pic>
    </p:spTree>
    <p:extLst>
      <p:ext uri="{BB962C8B-B14F-4D97-AF65-F5344CB8AC3E}">
        <p14:creationId xmlns:p14="http://schemas.microsoft.com/office/powerpoint/2010/main" val="1112097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Word"/>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E1567629-CC3E-D952-EB43-C6D56462F61F}"/>
              </a:ext>
            </a:extLst>
          </p:cNvPr>
          <p:cNvGraphicFramePr>
            <a:graphicFrameLocks noGrp="1"/>
          </p:cNvGraphicFramePr>
          <p:nvPr>
            <p:extLst>
              <p:ext uri="{D42A27DB-BD31-4B8C-83A1-F6EECF244321}">
                <p14:modId xmlns:p14="http://schemas.microsoft.com/office/powerpoint/2010/main" val="3739949486"/>
              </p:ext>
            </p:extLst>
          </p:nvPr>
        </p:nvGraphicFramePr>
        <p:xfrm>
          <a:off x="958848" y="1732485"/>
          <a:ext cx="10274300" cy="4265149"/>
        </p:xfrm>
        <a:graphic>
          <a:graphicData uri="http://schemas.openxmlformats.org/drawingml/2006/table">
            <a:tbl>
              <a:tblPr firstRow="1" bandRow="1">
                <a:tableStyleId>{93296810-A885-4BE3-A3E7-6D5BEEA58F35}</a:tableStyleId>
              </a:tblPr>
              <a:tblGrid>
                <a:gridCol w="5137150">
                  <a:extLst>
                    <a:ext uri="{9D8B030D-6E8A-4147-A177-3AD203B41FA5}">
                      <a16:colId xmlns:a16="http://schemas.microsoft.com/office/drawing/2014/main" val="2238390291"/>
                    </a:ext>
                  </a:extLst>
                </a:gridCol>
                <a:gridCol w="5137150">
                  <a:extLst>
                    <a:ext uri="{9D8B030D-6E8A-4147-A177-3AD203B41FA5}">
                      <a16:colId xmlns:a16="http://schemas.microsoft.com/office/drawing/2014/main" val="1912649319"/>
                    </a:ext>
                  </a:extLst>
                </a:gridCol>
              </a:tblGrid>
              <a:tr h="569017">
                <a:tc>
                  <a:txBody>
                    <a:bodyPr/>
                    <a:lstStyle/>
                    <a:p>
                      <a:r>
                        <a:rPr lang="en-US" sz="4000" dirty="0">
                          <a:solidFill>
                            <a:schemeClr val="accent1">
                              <a:lumMod val="75000"/>
                            </a:schemeClr>
                          </a:solidFill>
                          <a:latin typeface="Garamond" panose="02020404030301010803" pitchFamily="18" charset="0"/>
                        </a:rPr>
                        <a:t>Dr. Thomas Sharp</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4000" dirty="0">
                          <a:solidFill>
                            <a:schemeClr val="accent1">
                              <a:lumMod val="75000"/>
                            </a:schemeClr>
                          </a:solidFill>
                          <a:latin typeface="Garamond" panose="02020404030301010803" pitchFamily="18" charset="0"/>
                        </a:rPr>
                        <a:t>Dr. Jnaneshwar Das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17626738"/>
                  </a:ext>
                </a:extLst>
              </a:tr>
              <a:tr h="569017">
                <a:tc>
                  <a:txBody>
                    <a:bodyPr/>
                    <a:lstStyle/>
                    <a:p>
                      <a:r>
                        <a:rPr lang="en-US" sz="4000" b="1" dirty="0">
                          <a:solidFill>
                            <a:schemeClr val="accent1">
                              <a:lumMod val="75000"/>
                            </a:schemeClr>
                          </a:solidFill>
                          <a:latin typeface="Garamond" panose="02020404030301010803" pitchFamily="18" charset="0"/>
                        </a:rPr>
                        <a:t>Desiree Crawl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Deborah Blair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8024492"/>
                  </a:ext>
                </a:extLst>
              </a:tr>
              <a:tr h="5690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chemeClr val="accent1">
                              <a:lumMod val="75000"/>
                            </a:schemeClr>
                          </a:solidFill>
                          <a:latin typeface="Garamond" panose="02020404030301010803" pitchFamily="18" charset="0"/>
                        </a:rPr>
                        <a:t>Dr. Steve Kortenkamp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Michelle Coe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8962392"/>
                  </a:ext>
                </a:extLst>
              </a:tr>
              <a:tr h="759949">
                <a:tc>
                  <a:txBody>
                    <a:bodyPr/>
                    <a:lstStyle/>
                    <a:p>
                      <a:r>
                        <a:rPr lang="en-US" sz="4000" b="1" dirty="0">
                          <a:solidFill>
                            <a:schemeClr val="accent1">
                              <a:lumMod val="75000"/>
                            </a:schemeClr>
                          </a:solidFill>
                          <a:latin typeface="Garamond" panose="02020404030301010803" pitchFamily="18" charset="0"/>
                        </a:rPr>
                        <a:t>Dr. Yabin Liao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7284097"/>
                  </a:ext>
                </a:extLst>
              </a:tr>
              <a:tr h="569017">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2764648"/>
                  </a:ext>
                </a:extLst>
              </a:tr>
              <a:tr h="569017">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8222838"/>
                  </a:ext>
                </a:extLst>
              </a:tr>
            </a:tbl>
          </a:graphicData>
        </a:graphic>
      </p:graphicFrame>
      <p:pic>
        <p:nvPicPr>
          <p:cNvPr id="6" name="Picture 5" descr="A blue and white logo&#10;&#10;Description automatically generated with low confidence">
            <a:extLst>
              <a:ext uri="{FF2B5EF4-FFF2-40B4-BE49-F238E27FC236}">
                <a16:creationId xmlns:a16="http://schemas.microsoft.com/office/drawing/2014/main" id="{65C3B308-1894-1A17-3C7C-DB3D66ADB7E0}"/>
              </a:ext>
            </a:extLst>
          </p:cNvPr>
          <p:cNvPicPr>
            <a:picLocks noChangeAspect="1"/>
          </p:cNvPicPr>
          <p:nvPr/>
        </p:nvPicPr>
        <p:blipFill>
          <a:blip r:embed="rId2"/>
          <a:stretch>
            <a:fillRect/>
          </a:stretch>
        </p:blipFill>
        <p:spPr>
          <a:xfrm>
            <a:off x="3323486" y="75533"/>
            <a:ext cx="1280655" cy="1280655"/>
          </a:xfrm>
          <a:prstGeom prst="rect">
            <a:avLst/>
          </a:prstGeom>
        </p:spPr>
      </p:pic>
      <p:pic>
        <p:nvPicPr>
          <p:cNvPr id="14" name="Picture 2">
            <a:extLst>
              <a:ext uri="{FF2B5EF4-FFF2-40B4-BE49-F238E27FC236}">
                <a16:creationId xmlns:a16="http://schemas.microsoft.com/office/drawing/2014/main" id="{2545985F-AB17-0918-C5F7-98C63047DB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767" t="4898" r="22064" b="5458"/>
          <a:stretch/>
        </p:blipFill>
        <p:spPr bwMode="auto">
          <a:xfrm>
            <a:off x="1670935" y="180733"/>
            <a:ext cx="1285582" cy="1203000"/>
          </a:xfrm>
          <a:prstGeom prst="rect">
            <a:avLst/>
          </a:prstGeom>
          <a:noFill/>
          <a:extLst>
            <a:ext uri="{909E8E84-426E-40DD-AFC4-6F175D3DCCD1}">
              <a14:hiddenFill xmlns:a14="http://schemas.microsoft.com/office/drawing/2010/main">
                <a:solidFill>
                  <a:srgbClr val="FFFFFF"/>
                </a:solidFill>
              </a14:hiddenFill>
            </a:ext>
          </a:extLst>
        </p:spPr>
      </p:pic>
      <p:pic>
        <p:nvPicPr>
          <p:cNvPr id="20" name="Google Shape;56;p13">
            <a:extLst>
              <a:ext uri="{FF2B5EF4-FFF2-40B4-BE49-F238E27FC236}">
                <a16:creationId xmlns:a16="http://schemas.microsoft.com/office/drawing/2014/main" id="{F233DDB6-041B-FE24-41C1-ECDCA4C7C703}"/>
              </a:ext>
            </a:extLst>
          </p:cNvPr>
          <p:cNvPicPr>
            <a:picLocks noChangeAspect="1"/>
          </p:cNvPicPr>
          <p:nvPr/>
        </p:nvPicPr>
        <p:blipFill>
          <a:blip r:embed="rId4">
            <a:alphaModFix/>
          </a:blip>
          <a:stretch>
            <a:fillRect/>
          </a:stretch>
        </p:blipFill>
        <p:spPr>
          <a:xfrm>
            <a:off x="11254961" y="217224"/>
            <a:ext cx="747015" cy="997272"/>
          </a:xfrm>
          <a:prstGeom prst="rect">
            <a:avLst/>
          </a:prstGeom>
          <a:noFill/>
          <a:ln>
            <a:noFill/>
          </a:ln>
        </p:spPr>
      </p:pic>
      <p:pic>
        <p:nvPicPr>
          <p:cNvPr id="21" name="Google Shape;57;p13">
            <a:extLst>
              <a:ext uri="{FF2B5EF4-FFF2-40B4-BE49-F238E27FC236}">
                <a16:creationId xmlns:a16="http://schemas.microsoft.com/office/drawing/2014/main" id="{3DD91673-156B-AEDF-BBB5-69365F6ABEC8}"/>
              </a:ext>
            </a:extLst>
          </p:cNvPr>
          <p:cNvPicPr>
            <a:picLocks noChangeAspect="1"/>
          </p:cNvPicPr>
          <p:nvPr/>
        </p:nvPicPr>
        <p:blipFill>
          <a:blip r:embed="rId5">
            <a:alphaModFix/>
          </a:blip>
          <a:stretch>
            <a:fillRect/>
          </a:stretch>
        </p:blipFill>
        <p:spPr>
          <a:xfrm>
            <a:off x="-3" y="-215893"/>
            <a:ext cx="1541689" cy="1541689"/>
          </a:xfrm>
          <a:prstGeom prst="rect">
            <a:avLst/>
          </a:prstGeom>
          <a:noFill/>
          <a:ln>
            <a:noFill/>
          </a:ln>
        </p:spPr>
      </p:pic>
    </p:spTree>
    <p:extLst>
      <p:ext uri="{BB962C8B-B14F-4D97-AF65-F5344CB8AC3E}">
        <p14:creationId xmlns:p14="http://schemas.microsoft.com/office/powerpoint/2010/main" val="2074750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E1567629-CC3E-D952-EB43-C6D56462F61F}"/>
              </a:ext>
            </a:extLst>
          </p:cNvPr>
          <p:cNvGraphicFramePr>
            <a:graphicFrameLocks noGrp="1"/>
          </p:cNvGraphicFramePr>
          <p:nvPr/>
        </p:nvGraphicFramePr>
        <p:xfrm>
          <a:off x="958848" y="1732485"/>
          <a:ext cx="10274300" cy="4265149"/>
        </p:xfrm>
        <a:graphic>
          <a:graphicData uri="http://schemas.openxmlformats.org/drawingml/2006/table">
            <a:tbl>
              <a:tblPr firstRow="1" bandRow="1">
                <a:tableStyleId>{93296810-A885-4BE3-A3E7-6D5BEEA58F35}</a:tableStyleId>
              </a:tblPr>
              <a:tblGrid>
                <a:gridCol w="5137150">
                  <a:extLst>
                    <a:ext uri="{9D8B030D-6E8A-4147-A177-3AD203B41FA5}">
                      <a16:colId xmlns:a16="http://schemas.microsoft.com/office/drawing/2014/main" val="2238390291"/>
                    </a:ext>
                  </a:extLst>
                </a:gridCol>
                <a:gridCol w="5137150">
                  <a:extLst>
                    <a:ext uri="{9D8B030D-6E8A-4147-A177-3AD203B41FA5}">
                      <a16:colId xmlns:a16="http://schemas.microsoft.com/office/drawing/2014/main" val="1912649319"/>
                    </a:ext>
                  </a:extLst>
                </a:gridCol>
              </a:tblGrid>
              <a:tr h="569017">
                <a:tc>
                  <a:txBody>
                    <a:bodyPr/>
                    <a:lstStyle/>
                    <a:p>
                      <a:r>
                        <a:rPr lang="en-US" sz="4000" dirty="0">
                          <a:solidFill>
                            <a:schemeClr val="accent1">
                              <a:lumMod val="75000"/>
                            </a:schemeClr>
                          </a:solidFill>
                          <a:latin typeface="Garamond" panose="02020404030301010803" pitchFamily="18" charset="0"/>
                        </a:rPr>
                        <a:t>Dr. Thomas Sharp</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4000" dirty="0">
                          <a:solidFill>
                            <a:schemeClr val="accent1">
                              <a:lumMod val="75000"/>
                            </a:schemeClr>
                          </a:solidFill>
                          <a:latin typeface="Garamond" panose="02020404030301010803" pitchFamily="18" charset="0"/>
                        </a:rPr>
                        <a:t>Dr. Jnaneshwar Das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17626738"/>
                  </a:ext>
                </a:extLst>
              </a:tr>
              <a:tr h="569017">
                <a:tc>
                  <a:txBody>
                    <a:bodyPr/>
                    <a:lstStyle/>
                    <a:p>
                      <a:r>
                        <a:rPr lang="en-US" sz="4000" b="1" dirty="0">
                          <a:solidFill>
                            <a:schemeClr val="accent1">
                              <a:lumMod val="75000"/>
                            </a:schemeClr>
                          </a:solidFill>
                          <a:latin typeface="Garamond" panose="02020404030301010803" pitchFamily="18" charset="0"/>
                        </a:rPr>
                        <a:t>Desiree Crawl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Deborah Blair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8024492"/>
                  </a:ext>
                </a:extLst>
              </a:tr>
              <a:tr h="5690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chemeClr val="accent1">
                              <a:lumMod val="75000"/>
                            </a:schemeClr>
                          </a:solidFill>
                          <a:latin typeface="Garamond" panose="02020404030301010803" pitchFamily="18" charset="0"/>
                        </a:rPr>
                        <a:t>Dr. Steve Kortenkamp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Michelle Coe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8962392"/>
                  </a:ext>
                </a:extLst>
              </a:tr>
              <a:tr h="759949">
                <a:tc>
                  <a:txBody>
                    <a:bodyPr/>
                    <a:lstStyle/>
                    <a:p>
                      <a:r>
                        <a:rPr lang="en-US" sz="4000" b="1" dirty="0">
                          <a:solidFill>
                            <a:schemeClr val="accent1">
                              <a:lumMod val="75000"/>
                            </a:schemeClr>
                          </a:solidFill>
                          <a:latin typeface="Garamond" panose="02020404030301010803" pitchFamily="18" charset="0"/>
                        </a:rPr>
                        <a:t>Dr. Yabin Liao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Dr. Anne Boettcher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7284097"/>
                  </a:ext>
                </a:extLst>
              </a:tr>
              <a:tr h="569017">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2764648"/>
                  </a:ext>
                </a:extLst>
              </a:tr>
              <a:tr h="569017">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8222838"/>
                  </a:ext>
                </a:extLst>
              </a:tr>
            </a:tbl>
          </a:graphicData>
        </a:graphic>
      </p:graphicFrame>
      <p:pic>
        <p:nvPicPr>
          <p:cNvPr id="6" name="Picture 5" descr="A blue and white logo&#10;&#10;Description automatically generated with low confidence">
            <a:extLst>
              <a:ext uri="{FF2B5EF4-FFF2-40B4-BE49-F238E27FC236}">
                <a16:creationId xmlns:a16="http://schemas.microsoft.com/office/drawing/2014/main" id="{65C3B308-1894-1A17-3C7C-DB3D66ADB7E0}"/>
              </a:ext>
            </a:extLst>
          </p:cNvPr>
          <p:cNvPicPr>
            <a:picLocks noChangeAspect="1"/>
          </p:cNvPicPr>
          <p:nvPr/>
        </p:nvPicPr>
        <p:blipFill>
          <a:blip r:embed="rId2"/>
          <a:stretch>
            <a:fillRect/>
          </a:stretch>
        </p:blipFill>
        <p:spPr>
          <a:xfrm>
            <a:off x="3323486" y="75533"/>
            <a:ext cx="1280655" cy="1280655"/>
          </a:xfrm>
          <a:prstGeom prst="rect">
            <a:avLst/>
          </a:prstGeom>
        </p:spPr>
      </p:pic>
      <p:pic>
        <p:nvPicPr>
          <p:cNvPr id="14" name="Picture 2">
            <a:extLst>
              <a:ext uri="{FF2B5EF4-FFF2-40B4-BE49-F238E27FC236}">
                <a16:creationId xmlns:a16="http://schemas.microsoft.com/office/drawing/2014/main" id="{2545985F-AB17-0918-C5F7-98C63047DB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767" t="4898" r="22064" b="5458"/>
          <a:stretch/>
        </p:blipFill>
        <p:spPr bwMode="auto">
          <a:xfrm>
            <a:off x="1670935" y="180733"/>
            <a:ext cx="1285582" cy="1203000"/>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56;p13">
            <a:extLst>
              <a:ext uri="{FF2B5EF4-FFF2-40B4-BE49-F238E27FC236}">
                <a16:creationId xmlns:a16="http://schemas.microsoft.com/office/drawing/2014/main" id="{FFB9A482-837B-E414-A314-D0B27CF64FE0}"/>
              </a:ext>
            </a:extLst>
          </p:cNvPr>
          <p:cNvPicPr>
            <a:picLocks noChangeAspect="1"/>
          </p:cNvPicPr>
          <p:nvPr/>
        </p:nvPicPr>
        <p:blipFill>
          <a:blip r:embed="rId4">
            <a:alphaModFix/>
          </a:blip>
          <a:stretch>
            <a:fillRect/>
          </a:stretch>
        </p:blipFill>
        <p:spPr>
          <a:xfrm>
            <a:off x="11254961" y="217224"/>
            <a:ext cx="747015" cy="997272"/>
          </a:xfrm>
          <a:prstGeom prst="rect">
            <a:avLst/>
          </a:prstGeom>
          <a:noFill/>
          <a:ln>
            <a:noFill/>
          </a:ln>
        </p:spPr>
      </p:pic>
      <p:pic>
        <p:nvPicPr>
          <p:cNvPr id="5" name="Google Shape;57;p13">
            <a:extLst>
              <a:ext uri="{FF2B5EF4-FFF2-40B4-BE49-F238E27FC236}">
                <a16:creationId xmlns:a16="http://schemas.microsoft.com/office/drawing/2014/main" id="{81A307C1-96CB-50F1-F3D3-70C99663F3A5}"/>
              </a:ext>
            </a:extLst>
          </p:cNvPr>
          <p:cNvPicPr>
            <a:picLocks noChangeAspect="1"/>
          </p:cNvPicPr>
          <p:nvPr/>
        </p:nvPicPr>
        <p:blipFill>
          <a:blip r:embed="rId5">
            <a:alphaModFix/>
          </a:blip>
          <a:stretch>
            <a:fillRect/>
          </a:stretch>
        </p:blipFill>
        <p:spPr>
          <a:xfrm>
            <a:off x="-3" y="-215893"/>
            <a:ext cx="1541689" cy="1541689"/>
          </a:xfrm>
          <a:prstGeom prst="rect">
            <a:avLst/>
          </a:prstGeom>
          <a:noFill/>
          <a:ln>
            <a:noFill/>
          </a:ln>
        </p:spPr>
      </p:pic>
    </p:spTree>
    <p:extLst>
      <p:ext uri="{BB962C8B-B14F-4D97-AF65-F5344CB8AC3E}">
        <p14:creationId xmlns:p14="http://schemas.microsoft.com/office/powerpoint/2010/main" val="1610918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2" descr="Image titled Learner Experience with three graphical elements. First, along the bottom is the title “Network and Partnership Support” with six sub-categories: Leadership Team, Home Institution, Space Grant, Pods and Mentors, Science Activation, and Project Evaluation. Second, on the right is the title “Learning Opportunities” above five sections that make up a continuous ring. The five sections are STEM Careers, Cultural Perspective, Career Skills, STEM Identity, and Diversity, Equity and Inclusion. Third, on the right are four balloons, each with sub-elements. The first is titled “Learn and Test” and contains Interactive Curricula, Pod/Peer Support, and Test Flights. The second is titled “Conduct Eclipse Campaigns” and contains Plan and Prepare, 10/14/2023 Annular Eclipse, and 4/8/2024 Total Eclipse. The third is titled “Advance Understanding” and contains Analyze Data, Contribute to Publications, and Reflect on Experience. The fourth balloon, titled “Outcomes and Impacts” contains Continue on in STEM, Prepared for Research, and Increased Career Skills.">
            <a:extLst>
              <a:ext uri="{FF2B5EF4-FFF2-40B4-BE49-F238E27FC236}">
                <a16:creationId xmlns:a16="http://schemas.microsoft.com/office/drawing/2014/main" id="{37DBEF8F-738C-179B-F1C6-6847DE6B2E3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49359" y="127590"/>
            <a:ext cx="969328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557ED5-5082-F96E-B960-207DDA659675}"/>
              </a:ext>
            </a:extLst>
          </p:cNvPr>
          <p:cNvSpPr txBox="1"/>
          <p:nvPr/>
        </p:nvSpPr>
        <p:spPr>
          <a:xfrm>
            <a:off x="5715000" y="6565612"/>
            <a:ext cx="5359400" cy="584775"/>
          </a:xfrm>
          <a:prstGeom prst="rect">
            <a:avLst/>
          </a:prstGeom>
          <a:noFill/>
        </p:spPr>
        <p:txBody>
          <a:bodyPr wrap="square" rtlCol="0">
            <a:spAutoFit/>
          </a:bodyPr>
          <a:lstStyle/>
          <a:p>
            <a:r>
              <a:rPr lang="en-US" sz="1600" b="1" dirty="0">
                <a:solidFill>
                  <a:schemeClr val="bg1"/>
                </a:solidFill>
                <a:latin typeface="Garamond" panose="02020404030301010803" pitchFamily="18" charset="0"/>
              </a:rPr>
              <a:t>Source: https://eclipse.montana.edu/ebp-objectives.html</a:t>
            </a:r>
          </a:p>
          <a:p>
            <a:endParaRPr lang="en-US" sz="1600" b="1" dirty="0">
              <a:solidFill>
                <a:schemeClr val="bg1"/>
              </a:solidFill>
              <a:latin typeface="Garamond" panose="02020404030301010803" pitchFamily="18" charset="0"/>
            </a:endParaRPr>
          </a:p>
        </p:txBody>
      </p:sp>
      <p:pic>
        <p:nvPicPr>
          <p:cNvPr id="6" name="Google Shape;56;p13">
            <a:extLst>
              <a:ext uri="{FF2B5EF4-FFF2-40B4-BE49-F238E27FC236}">
                <a16:creationId xmlns:a16="http://schemas.microsoft.com/office/drawing/2014/main" id="{8D8BF50C-48CD-1B68-6515-5DE27BE827B1}"/>
              </a:ext>
            </a:extLst>
          </p:cNvPr>
          <p:cNvPicPr>
            <a:picLocks noChangeAspect="1"/>
          </p:cNvPicPr>
          <p:nvPr/>
        </p:nvPicPr>
        <p:blipFill>
          <a:blip r:embed="rId4">
            <a:alphaModFix/>
          </a:blip>
          <a:stretch>
            <a:fillRect/>
          </a:stretch>
        </p:blipFill>
        <p:spPr>
          <a:xfrm>
            <a:off x="11254961" y="217224"/>
            <a:ext cx="747015" cy="997272"/>
          </a:xfrm>
          <a:prstGeom prst="rect">
            <a:avLst/>
          </a:prstGeom>
          <a:noFill/>
          <a:ln>
            <a:noFill/>
          </a:ln>
        </p:spPr>
      </p:pic>
    </p:spTree>
    <p:extLst>
      <p:ext uri="{BB962C8B-B14F-4D97-AF65-F5344CB8AC3E}">
        <p14:creationId xmlns:p14="http://schemas.microsoft.com/office/powerpoint/2010/main" val="789519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E1567629-CC3E-D952-EB43-C6D56462F61F}"/>
              </a:ext>
            </a:extLst>
          </p:cNvPr>
          <p:cNvGraphicFramePr>
            <a:graphicFrameLocks noGrp="1"/>
          </p:cNvGraphicFramePr>
          <p:nvPr>
            <p:extLst>
              <p:ext uri="{D42A27DB-BD31-4B8C-83A1-F6EECF244321}">
                <p14:modId xmlns:p14="http://schemas.microsoft.com/office/powerpoint/2010/main" val="2357297609"/>
              </p:ext>
            </p:extLst>
          </p:nvPr>
        </p:nvGraphicFramePr>
        <p:xfrm>
          <a:off x="958848" y="1732485"/>
          <a:ext cx="10274300" cy="4966189"/>
        </p:xfrm>
        <a:graphic>
          <a:graphicData uri="http://schemas.openxmlformats.org/drawingml/2006/table">
            <a:tbl>
              <a:tblPr firstRow="1" bandRow="1">
                <a:tableStyleId>{93296810-A885-4BE3-A3E7-6D5BEEA58F35}</a:tableStyleId>
              </a:tblPr>
              <a:tblGrid>
                <a:gridCol w="5137150">
                  <a:extLst>
                    <a:ext uri="{9D8B030D-6E8A-4147-A177-3AD203B41FA5}">
                      <a16:colId xmlns:a16="http://schemas.microsoft.com/office/drawing/2014/main" val="2238390291"/>
                    </a:ext>
                  </a:extLst>
                </a:gridCol>
                <a:gridCol w="5137150">
                  <a:extLst>
                    <a:ext uri="{9D8B030D-6E8A-4147-A177-3AD203B41FA5}">
                      <a16:colId xmlns:a16="http://schemas.microsoft.com/office/drawing/2014/main" val="1912649319"/>
                    </a:ext>
                  </a:extLst>
                </a:gridCol>
              </a:tblGrid>
              <a:tr h="569017">
                <a:tc>
                  <a:txBody>
                    <a:bodyPr/>
                    <a:lstStyle/>
                    <a:p>
                      <a:r>
                        <a:rPr lang="en-US" sz="4000" dirty="0">
                          <a:solidFill>
                            <a:schemeClr val="accent1">
                              <a:lumMod val="75000"/>
                            </a:schemeClr>
                          </a:solidFill>
                          <a:latin typeface="Garamond" panose="02020404030301010803" pitchFamily="18" charset="0"/>
                        </a:rPr>
                        <a:t>Dr. Thomas Sharp</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4000" dirty="0">
                          <a:solidFill>
                            <a:schemeClr val="accent1">
                              <a:lumMod val="75000"/>
                            </a:schemeClr>
                          </a:solidFill>
                          <a:latin typeface="Garamond" panose="02020404030301010803" pitchFamily="18" charset="0"/>
                        </a:rPr>
                        <a:t>Dr. Jnaneshwar Das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17626738"/>
                  </a:ext>
                </a:extLst>
              </a:tr>
              <a:tr h="569017">
                <a:tc>
                  <a:txBody>
                    <a:bodyPr/>
                    <a:lstStyle/>
                    <a:p>
                      <a:r>
                        <a:rPr lang="en-US" sz="4000" b="1" dirty="0">
                          <a:solidFill>
                            <a:schemeClr val="accent1">
                              <a:lumMod val="75000"/>
                            </a:schemeClr>
                          </a:solidFill>
                          <a:latin typeface="Garamond" panose="02020404030301010803" pitchFamily="18" charset="0"/>
                        </a:rPr>
                        <a:t>Desiree Crawl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Deborah Blair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8024492"/>
                  </a:ext>
                </a:extLst>
              </a:tr>
              <a:tr h="5690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chemeClr val="accent1">
                              <a:lumMod val="75000"/>
                            </a:schemeClr>
                          </a:solidFill>
                          <a:latin typeface="Garamond" panose="02020404030301010803" pitchFamily="18" charset="0"/>
                        </a:rPr>
                        <a:t>Dr. Steve Kortenkamp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Michelle Coe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8962392"/>
                  </a:ext>
                </a:extLst>
              </a:tr>
              <a:tr h="759949">
                <a:tc>
                  <a:txBody>
                    <a:bodyPr/>
                    <a:lstStyle/>
                    <a:p>
                      <a:r>
                        <a:rPr lang="en-US" sz="4000" b="1" dirty="0">
                          <a:solidFill>
                            <a:schemeClr val="accent1">
                              <a:lumMod val="75000"/>
                            </a:schemeClr>
                          </a:solidFill>
                          <a:latin typeface="Garamond" panose="02020404030301010803" pitchFamily="18" charset="0"/>
                        </a:rPr>
                        <a:t>Dr. Yabin Liao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Dr. Anne Boettcher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7284097"/>
                  </a:ext>
                </a:extLst>
              </a:tr>
              <a:tr h="569017">
                <a:tc>
                  <a:txBody>
                    <a:bodyPr/>
                    <a:lstStyle/>
                    <a:p>
                      <a:r>
                        <a:rPr lang="en-US" sz="4000" b="1" dirty="0">
                          <a:solidFill>
                            <a:schemeClr val="accent1">
                              <a:lumMod val="75000"/>
                            </a:schemeClr>
                          </a:solidFill>
                          <a:latin typeface="Garamond" panose="02020404030301010803" pitchFamily="18" charset="0"/>
                        </a:rPr>
                        <a:t>Dr. Eddie Ong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8162594"/>
                  </a:ext>
                </a:extLst>
              </a:tr>
              <a:tr h="569017">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2764648"/>
                  </a:ext>
                </a:extLst>
              </a:tr>
              <a:tr h="569017">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8222838"/>
                  </a:ext>
                </a:extLst>
              </a:tr>
            </a:tbl>
          </a:graphicData>
        </a:graphic>
      </p:graphicFrame>
      <p:pic>
        <p:nvPicPr>
          <p:cNvPr id="6" name="Picture 5" descr="A blue and white logo&#10;&#10;Description automatically generated with low confidence">
            <a:extLst>
              <a:ext uri="{FF2B5EF4-FFF2-40B4-BE49-F238E27FC236}">
                <a16:creationId xmlns:a16="http://schemas.microsoft.com/office/drawing/2014/main" id="{FCB15FB5-DBBC-2E3F-4B16-908058695522}"/>
              </a:ext>
            </a:extLst>
          </p:cNvPr>
          <p:cNvPicPr>
            <a:picLocks noChangeAspect="1"/>
          </p:cNvPicPr>
          <p:nvPr/>
        </p:nvPicPr>
        <p:blipFill>
          <a:blip r:embed="rId2"/>
          <a:stretch>
            <a:fillRect/>
          </a:stretch>
        </p:blipFill>
        <p:spPr>
          <a:xfrm>
            <a:off x="3323486" y="75533"/>
            <a:ext cx="1280655" cy="1280655"/>
          </a:xfrm>
          <a:prstGeom prst="rect">
            <a:avLst/>
          </a:prstGeom>
        </p:spPr>
      </p:pic>
      <p:pic>
        <p:nvPicPr>
          <p:cNvPr id="7" name="Picture 6" descr="Logo&#10;&#10;Description automatically generated">
            <a:extLst>
              <a:ext uri="{FF2B5EF4-FFF2-40B4-BE49-F238E27FC236}">
                <a16:creationId xmlns:a16="http://schemas.microsoft.com/office/drawing/2014/main" id="{C79E629C-D51F-A233-C6DE-8D7CCE6FAA2E}"/>
              </a:ext>
            </a:extLst>
          </p:cNvPr>
          <p:cNvPicPr>
            <a:picLocks noChangeAspect="1"/>
          </p:cNvPicPr>
          <p:nvPr/>
        </p:nvPicPr>
        <p:blipFill>
          <a:blip r:embed="rId3"/>
          <a:stretch>
            <a:fillRect/>
          </a:stretch>
        </p:blipFill>
        <p:spPr>
          <a:xfrm>
            <a:off x="4819939" y="130736"/>
            <a:ext cx="1477736" cy="1093525"/>
          </a:xfrm>
          <a:prstGeom prst="rect">
            <a:avLst/>
          </a:prstGeom>
        </p:spPr>
      </p:pic>
      <p:pic>
        <p:nvPicPr>
          <p:cNvPr id="14" name="Picture 2">
            <a:extLst>
              <a:ext uri="{FF2B5EF4-FFF2-40B4-BE49-F238E27FC236}">
                <a16:creationId xmlns:a16="http://schemas.microsoft.com/office/drawing/2014/main" id="{D3772BB6-F740-80CB-6538-63A5875CB8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767" t="4898" r="22064" b="5458"/>
          <a:stretch/>
        </p:blipFill>
        <p:spPr bwMode="auto">
          <a:xfrm>
            <a:off x="1670935" y="180733"/>
            <a:ext cx="1285582" cy="120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Google Shape;56;p13">
            <a:extLst>
              <a:ext uri="{FF2B5EF4-FFF2-40B4-BE49-F238E27FC236}">
                <a16:creationId xmlns:a16="http://schemas.microsoft.com/office/drawing/2014/main" id="{F9B20CCE-3685-7F83-79F0-C67406A53D7D}"/>
              </a:ext>
            </a:extLst>
          </p:cNvPr>
          <p:cNvPicPr>
            <a:picLocks noChangeAspect="1"/>
          </p:cNvPicPr>
          <p:nvPr/>
        </p:nvPicPr>
        <p:blipFill>
          <a:blip r:embed="rId5">
            <a:alphaModFix/>
          </a:blip>
          <a:stretch>
            <a:fillRect/>
          </a:stretch>
        </p:blipFill>
        <p:spPr>
          <a:xfrm>
            <a:off x="11254961" y="217224"/>
            <a:ext cx="747015" cy="997272"/>
          </a:xfrm>
          <a:prstGeom prst="rect">
            <a:avLst/>
          </a:prstGeom>
          <a:noFill/>
          <a:ln>
            <a:noFill/>
          </a:ln>
        </p:spPr>
      </p:pic>
      <p:pic>
        <p:nvPicPr>
          <p:cNvPr id="18" name="Google Shape;57;p13">
            <a:extLst>
              <a:ext uri="{FF2B5EF4-FFF2-40B4-BE49-F238E27FC236}">
                <a16:creationId xmlns:a16="http://schemas.microsoft.com/office/drawing/2014/main" id="{75B60FB2-419A-C056-BB1B-1526A7FD1FC0}"/>
              </a:ext>
            </a:extLst>
          </p:cNvPr>
          <p:cNvPicPr>
            <a:picLocks noChangeAspect="1"/>
          </p:cNvPicPr>
          <p:nvPr/>
        </p:nvPicPr>
        <p:blipFill>
          <a:blip r:embed="rId6">
            <a:alphaModFix/>
          </a:blip>
          <a:stretch>
            <a:fillRect/>
          </a:stretch>
        </p:blipFill>
        <p:spPr>
          <a:xfrm>
            <a:off x="-3" y="-215893"/>
            <a:ext cx="1541689" cy="1541689"/>
          </a:xfrm>
          <a:prstGeom prst="rect">
            <a:avLst/>
          </a:prstGeom>
          <a:noFill/>
          <a:ln>
            <a:noFill/>
          </a:ln>
        </p:spPr>
      </p:pic>
    </p:spTree>
    <p:extLst>
      <p:ext uri="{BB962C8B-B14F-4D97-AF65-F5344CB8AC3E}">
        <p14:creationId xmlns:p14="http://schemas.microsoft.com/office/powerpoint/2010/main" val="3576632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E1567629-CC3E-D952-EB43-C6D56462F61F}"/>
              </a:ext>
            </a:extLst>
          </p:cNvPr>
          <p:cNvGraphicFramePr>
            <a:graphicFrameLocks noGrp="1"/>
          </p:cNvGraphicFramePr>
          <p:nvPr>
            <p:extLst>
              <p:ext uri="{D42A27DB-BD31-4B8C-83A1-F6EECF244321}">
                <p14:modId xmlns:p14="http://schemas.microsoft.com/office/powerpoint/2010/main" val="1624641691"/>
              </p:ext>
            </p:extLst>
          </p:nvPr>
        </p:nvGraphicFramePr>
        <p:xfrm>
          <a:off x="958848" y="1732485"/>
          <a:ext cx="10274300" cy="4966189"/>
        </p:xfrm>
        <a:graphic>
          <a:graphicData uri="http://schemas.openxmlformats.org/drawingml/2006/table">
            <a:tbl>
              <a:tblPr firstRow="1" bandRow="1">
                <a:tableStyleId>{93296810-A885-4BE3-A3E7-6D5BEEA58F35}</a:tableStyleId>
              </a:tblPr>
              <a:tblGrid>
                <a:gridCol w="5137150">
                  <a:extLst>
                    <a:ext uri="{9D8B030D-6E8A-4147-A177-3AD203B41FA5}">
                      <a16:colId xmlns:a16="http://schemas.microsoft.com/office/drawing/2014/main" val="2238390291"/>
                    </a:ext>
                  </a:extLst>
                </a:gridCol>
                <a:gridCol w="5137150">
                  <a:extLst>
                    <a:ext uri="{9D8B030D-6E8A-4147-A177-3AD203B41FA5}">
                      <a16:colId xmlns:a16="http://schemas.microsoft.com/office/drawing/2014/main" val="1912649319"/>
                    </a:ext>
                  </a:extLst>
                </a:gridCol>
              </a:tblGrid>
              <a:tr h="569017">
                <a:tc>
                  <a:txBody>
                    <a:bodyPr/>
                    <a:lstStyle/>
                    <a:p>
                      <a:r>
                        <a:rPr lang="en-US" sz="4000" dirty="0">
                          <a:solidFill>
                            <a:schemeClr val="accent1">
                              <a:lumMod val="75000"/>
                            </a:schemeClr>
                          </a:solidFill>
                          <a:latin typeface="Garamond" panose="02020404030301010803" pitchFamily="18" charset="0"/>
                        </a:rPr>
                        <a:t>Dr. Thomas Sharp</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4000" dirty="0">
                          <a:solidFill>
                            <a:schemeClr val="accent1">
                              <a:lumMod val="75000"/>
                            </a:schemeClr>
                          </a:solidFill>
                          <a:latin typeface="Garamond" panose="02020404030301010803" pitchFamily="18" charset="0"/>
                        </a:rPr>
                        <a:t>Dr. Jnaneshwar Das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17626738"/>
                  </a:ext>
                </a:extLst>
              </a:tr>
              <a:tr h="569017">
                <a:tc>
                  <a:txBody>
                    <a:bodyPr/>
                    <a:lstStyle/>
                    <a:p>
                      <a:r>
                        <a:rPr lang="en-US" sz="4000" b="1" dirty="0">
                          <a:solidFill>
                            <a:schemeClr val="accent1">
                              <a:lumMod val="75000"/>
                            </a:schemeClr>
                          </a:solidFill>
                          <a:latin typeface="Garamond" panose="02020404030301010803" pitchFamily="18" charset="0"/>
                        </a:rPr>
                        <a:t>Desiree Crawl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Deborah Blair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8024492"/>
                  </a:ext>
                </a:extLst>
              </a:tr>
              <a:tr h="5690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chemeClr val="accent1">
                              <a:lumMod val="75000"/>
                            </a:schemeClr>
                          </a:solidFill>
                          <a:latin typeface="Garamond" panose="02020404030301010803" pitchFamily="18" charset="0"/>
                        </a:rPr>
                        <a:t>Dr. Steve Kortenkamp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Michelle Coe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8962392"/>
                  </a:ext>
                </a:extLst>
              </a:tr>
              <a:tr h="759949">
                <a:tc>
                  <a:txBody>
                    <a:bodyPr/>
                    <a:lstStyle/>
                    <a:p>
                      <a:r>
                        <a:rPr lang="en-US" sz="4000" b="1" dirty="0">
                          <a:solidFill>
                            <a:schemeClr val="accent1">
                              <a:lumMod val="75000"/>
                            </a:schemeClr>
                          </a:solidFill>
                          <a:latin typeface="Garamond" panose="02020404030301010803" pitchFamily="18" charset="0"/>
                        </a:rPr>
                        <a:t>Dr. Yabin Liao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Dr. Anne Boettcher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7284097"/>
                  </a:ext>
                </a:extLst>
              </a:tr>
              <a:tr h="569017">
                <a:tc>
                  <a:txBody>
                    <a:bodyPr/>
                    <a:lstStyle/>
                    <a:p>
                      <a:r>
                        <a:rPr lang="en-US" sz="4000" b="1" dirty="0">
                          <a:solidFill>
                            <a:schemeClr val="accent1">
                              <a:lumMod val="75000"/>
                            </a:schemeClr>
                          </a:solidFill>
                          <a:latin typeface="Garamond" panose="02020404030301010803" pitchFamily="18" charset="0"/>
                        </a:rPr>
                        <a:t>Dr. Eddie Ong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Dr. Tim Frank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8162594"/>
                  </a:ext>
                </a:extLst>
              </a:tr>
              <a:tr h="569017">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2764648"/>
                  </a:ext>
                </a:extLst>
              </a:tr>
              <a:tr h="569017">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8222838"/>
                  </a:ext>
                </a:extLst>
              </a:tr>
            </a:tbl>
          </a:graphicData>
        </a:graphic>
      </p:graphicFrame>
      <p:pic>
        <p:nvPicPr>
          <p:cNvPr id="6" name="Picture 5" descr="A blue and white logo&#10;&#10;Description automatically generated with low confidence">
            <a:extLst>
              <a:ext uri="{FF2B5EF4-FFF2-40B4-BE49-F238E27FC236}">
                <a16:creationId xmlns:a16="http://schemas.microsoft.com/office/drawing/2014/main" id="{5564820C-1C1C-E5BD-B014-B2A24A1EA1CC}"/>
              </a:ext>
            </a:extLst>
          </p:cNvPr>
          <p:cNvPicPr>
            <a:picLocks noChangeAspect="1"/>
          </p:cNvPicPr>
          <p:nvPr/>
        </p:nvPicPr>
        <p:blipFill>
          <a:blip r:embed="rId2"/>
          <a:stretch>
            <a:fillRect/>
          </a:stretch>
        </p:blipFill>
        <p:spPr>
          <a:xfrm>
            <a:off x="3323486" y="75533"/>
            <a:ext cx="1280655" cy="1280655"/>
          </a:xfrm>
          <a:prstGeom prst="rect">
            <a:avLst/>
          </a:prstGeom>
        </p:spPr>
      </p:pic>
      <p:pic>
        <p:nvPicPr>
          <p:cNvPr id="7" name="Picture 6" descr="Logo&#10;&#10;Description automatically generated">
            <a:extLst>
              <a:ext uri="{FF2B5EF4-FFF2-40B4-BE49-F238E27FC236}">
                <a16:creationId xmlns:a16="http://schemas.microsoft.com/office/drawing/2014/main" id="{8F6B72D4-4266-486C-1136-FA5DDD970075}"/>
              </a:ext>
            </a:extLst>
          </p:cNvPr>
          <p:cNvPicPr>
            <a:picLocks noChangeAspect="1"/>
          </p:cNvPicPr>
          <p:nvPr/>
        </p:nvPicPr>
        <p:blipFill>
          <a:blip r:embed="rId3"/>
          <a:stretch>
            <a:fillRect/>
          </a:stretch>
        </p:blipFill>
        <p:spPr>
          <a:xfrm>
            <a:off x="4819939" y="130736"/>
            <a:ext cx="1477736" cy="1093525"/>
          </a:xfrm>
          <a:prstGeom prst="rect">
            <a:avLst/>
          </a:prstGeom>
        </p:spPr>
      </p:pic>
      <p:pic>
        <p:nvPicPr>
          <p:cNvPr id="8" name="Picture 4">
            <a:extLst>
              <a:ext uri="{FF2B5EF4-FFF2-40B4-BE49-F238E27FC236}">
                <a16:creationId xmlns:a16="http://schemas.microsoft.com/office/drawing/2014/main" id="{390E3C87-CFF7-C089-C6CF-F68E93B281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3852" y="159326"/>
            <a:ext cx="1334100" cy="10935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62FDAE93-9FD4-48BF-A9EC-CEE5F2D2B5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767" t="4898" r="22064" b="5458"/>
          <a:stretch/>
        </p:blipFill>
        <p:spPr bwMode="auto">
          <a:xfrm>
            <a:off x="1670935" y="180733"/>
            <a:ext cx="1285582" cy="120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Google Shape;56;p13">
            <a:extLst>
              <a:ext uri="{FF2B5EF4-FFF2-40B4-BE49-F238E27FC236}">
                <a16:creationId xmlns:a16="http://schemas.microsoft.com/office/drawing/2014/main" id="{2000476A-B012-7F51-F921-F90539FE0850}"/>
              </a:ext>
            </a:extLst>
          </p:cNvPr>
          <p:cNvPicPr>
            <a:picLocks noChangeAspect="1"/>
          </p:cNvPicPr>
          <p:nvPr/>
        </p:nvPicPr>
        <p:blipFill>
          <a:blip r:embed="rId6">
            <a:alphaModFix/>
          </a:blip>
          <a:stretch>
            <a:fillRect/>
          </a:stretch>
        </p:blipFill>
        <p:spPr>
          <a:xfrm>
            <a:off x="11254961" y="217224"/>
            <a:ext cx="747015" cy="997272"/>
          </a:xfrm>
          <a:prstGeom prst="rect">
            <a:avLst/>
          </a:prstGeom>
          <a:noFill/>
          <a:ln>
            <a:noFill/>
          </a:ln>
        </p:spPr>
      </p:pic>
      <p:pic>
        <p:nvPicPr>
          <p:cNvPr id="18" name="Google Shape;57;p13">
            <a:extLst>
              <a:ext uri="{FF2B5EF4-FFF2-40B4-BE49-F238E27FC236}">
                <a16:creationId xmlns:a16="http://schemas.microsoft.com/office/drawing/2014/main" id="{3FFDBE05-BB82-A2BF-C0B6-5BA5F27ADE30}"/>
              </a:ext>
            </a:extLst>
          </p:cNvPr>
          <p:cNvPicPr>
            <a:picLocks noChangeAspect="1"/>
          </p:cNvPicPr>
          <p:nvPr/>
        </p:nvPicPr>
        <p:blipFill>
          <a:blip r:embed="rId7">
            <a:alphaModFix/>
          </a:blip>
          <a:stretch>
            <a:fillRect/>
          </a:stretch>
        </p:blipFill>
        <p:spPr>
          <a:xfrm>
            <a:off x="-3" y="-215893"/>
            <a:ext cx="1541689" cy="1541689"/>
          </a:xfrm>
          <a:prstGeom prst="rect">
            <a:avLst/>
          </a:prstGeom>
          <a:noFill/>
          <a:ln>
            <a:noFill/>
          </a:ln>
        </p:spPr>
      </p:pic>
    </p:spTree>
    <p:extLst>
      <p:ext uri="{BB962C8B-B14F-4D97-AF65-F5344CB8AC3E}">
        <p14:creationId xmlns:p14="http://schemas.microsoft.com/office/powerpoint/2010/main" val="3589249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E1567629-CC3E-D952-EB43-C6D56462F61F}"/>
              </a:ext>
            </a:extLst>
          </p:cNvPr>
          <p:cNvGraphicFramePr>
            <a:graphicFrameLocks noGrp="1"/>
          </p:cNvGraphicFramePr>
          <p:nvPr>
            <p:extLst>
              <p:ext uri="{D42A27DB-BD31-4B8C-83A1-F6EECF244321}">
                <p14:modId xmlns:p14="http://schemas.microsoft.com/office/powerpoint/2010/main" val="2704472151"/>
              </p:ext>
            </p:extLst>
          </p:nvPr>
        </p:nvGraphicFramePr>
        <p:xfrm>
          <a:off x="958848" y="1732485"/>
          <a:ext cx="10274300" cy="4966189"/>
        </p:xfrm>
        <a:graphic>
          <a:graphicData uri="http://schemas.openxmlformats.org/drawingml/2006/table">
            <a:tbl>
              <a:tblPr firstRow="1" bandRow="1">
                <a:tableStyleId>{93296810-A885-4BE3-A3E7-6D5BEEA58F35}</a:tableStyleId>
              </a:tblPr>
              <a:tblGrid>
                <a:gridCol w="5137150">
                  <a:extLst>
                    <a:ext uri="{9D8B030D-6E8A-4147-A177-3AD203B41FA5}">
                      <a16:colId xmlns:a16="http://schemas.microsoft.com/office/drawing/2014/main" val="2238390291"/>
                    </a:ext>
                  </a:extLst>
                </a:gridCol>
                <a:gridCol w="5137150">
                  <a:extLst>
                    <a:ext uri="{9D8B030D-6E8A-4147-A177-3AD203B41FA5}">
                      <a16:colId xmlns:a16="http://schemas.microsoft.com/office/drawing/2014/main" val="1912649319"/>
                    </a:ext>
                  </a:extLst>
                </a:gridCol>
              </a:tblGrid>
              <a:tr h="569017">
                <a:tc>
                  <a:txBody>
                    <a:bodyPr/>
                    <a:lstStyle/>
                    <a:p>
                      <a:r>
                        <a:rPr lang="en-US" sz="4000" dirty="0">
                          <a:solidFill>
                            <a:schemeClr val="accent1">
                              <a:lumMod val="75000"/>
                            </a:schemeClr>
                          </a:solidFill>
                          <a:latin typeface="Garamond" panose="02020404030301010803" pitchFamily="18" charset="0"/>
                        </a:rPr>
                        <a:t>Dr. Thomas Sharp</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4000" dirty="0">
                          <a:solidFill>
                            <a:schemeClr val="accent1">
                              <a:lumMod val="75000"/>
                            </a:schemeClr>
                          </a:solidFill>
                          <a:latin typeface="Garamond" panose="02020404030301010803" pitchFamily="18" charset="0"/>
                        </a:rPr>
                        <a:t>Dr. Jnaneshwar Das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17626738"/>
                  </a:ext>
                </a:extLst>
              </a:tr>
              <a:tr h="569017">
                <a:tc>
                  <a:txBody>
                    <a:bodyPr/>
                    <a:lstStyle/>
                    <a:p>
                      <a:r>
                        <a:rPr lang="en-US" sz="4000" b="1" dirty="0">
                          <a:solidFill>
                            <a:schemeClr val="accent1">
                              <a:lumMod val="75000"/>
                            </a:schemeClr>
                          </a:solidFill>
                          <a:latin typeface="Garamond" panose="02020404030301010803" pitchFamily="18" charset="0"/>
                        </a:rPr>
                        <a:t>Desiree Crawl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Deborah Blair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8024492"/>
                  </a:ext>
                </a:extLst>
              </a:tr>
              <a:tr h="5690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chemeClr val="accent1">
                              <a:lumMod val="75000"/>
                            </a:schemeClr>
                          </a:solidFill>
                          <a:latin typeface="Garamond" panose="02020404030301010803" pitchFamily="18" charset="0"/>
                        </a:rPr>
                        <a:t>Dr. Steve Kortenkamp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Michelle Coe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8962392"/>
                  </a:ext>
                </a:extLst>
              </a:tr>
              <a:tr h="759949">
                <a:tc>
                  <a:txBody>
                    <a:bodyPr/>
                    <a:lstStyle/>
                    <a:p>
                      <a:r>
                        <a:rPr lang="en-US" sz="4000" b="1" dirty="0">
                          <a:solidFill>
                            <a:schemeClr val="accent1">
                              <a:lumMod val="75000"/>
                            </a:schemeClr>
                          </a:solidFill>
                          <a:latin typeface="Garamond" panose="02020404030301010803" pitchFamily="18" charset="0"/>
                        </a:rPr>
                        <a:t>Dr. Yabin Liao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Dr. Anne Boettcher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7284097"/>
                  </a:ext>
                </a:extLst>
              </a:tr>
              <a:tr h="569017">
                <a:tc>
                  <a:txBody>
                    <a:bodyPr/>
                    <a:lstStyle/>
                    <a:p>
                      <a:r>
                        <a:rPr lang="en-US" sz="4000" b="1" dirty="0">
                          <a:solidFill>
                            <a:schemeClr val="accent1">
                              <a:lumMod val="75000"/>
                            </a:schemeClr>
                          </a:solidFill>
                          <a:latin typeface="Garamond" panose="02020404030301010803" pitchFamily="18" charset="0"/>
                        </a:rPr>
                        <a:t>Dr. Eddie Ong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Dr. Tim Frank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8162594"/>
                  </a:ext>
                </a:extLst>
              </a:tr>
              <a:tr h="569017">
                <a:tc>
                  <a:txBody>
                    <a:bodyPr/>
                    <a:lstStyle/>
                    <a:p>
                      <a:r>
                        <a:rPr lang="en-US" sz="4000" b="1" dirty="0">
                          <a:solidFill>
                            <a:schemeClr val="accent1">
                              <a:lumMod val="75000"/>
                            </a:schemeClr>
                          </a:solidFill>
                          <a:latin typeface="Garamond" panose="02020404030301010803" pitchFamily="18" charset="0"/>
                        </a:rPr>
                        <a:t>John Morris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2764648"/>
                  </a:ext>
                </a:extLst>
              </a:tr>
              <a:tr h="569017">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8222838"/>
                  </a:ext>
                </a:extLst>
              </a:tr>
            </a:tbl>
          </a:graphicData>
        </a:graphic>
      </p:graphicFrame>
      <p:pic>
        <p:nvPicPr>
          <p:cNvPr id="6" name="Picture 5" descr="A blue and white logo&#10;&#10;Description automatically generated with low confidence">
            <a:extLst>
              <a:ext uri="{FF2B5EF4-FFF2-40B4-BE49-F238E27FC236}">
                <a16:creationId xmlns:a16="http://schemas.microsoft.com/office/drawing/2014/main" id="{A88951C2-205E-0A1C-1AB8-550BD36E57FB}"/>
              </a:ext>
            </a:extLst>
          </p:cNvPr>
          <p:cNvPicPr>
            <a:picLocks noChangeAspect="1"/>
          </p:cNvPicPr>
          <p:nvPr/>
        </p:nvPicPr>
        <p:blipFill>
          <a:blip r:embed="rId2"/>
          <a:stretch>
            <a:fillRect/>
          </a:stretch>
        </p:blipFill>
        <p:spPr>
          <a:xfrm>
            <a:off x="3323486" y="75533"/>
            <a:ext cx="1280655" cy="1280655"/>
          </a:xfrm>
          <a:prstGeom prst="rect">
            <a:avLst/>
          </a:prstGeom>
        </p:spPr>
      </p:pic>
      <p:pic>
        <p:nvPicPr>
          <p:cNvPr id="7" name="Picture 6" descr="Logo&#10;&#10;Description automatically generated">
            <a:extLst>
              <a:ext uri="{FF2B5EF4-FFF2-40B4-BE49-F238E27FC236}">
                <a16:creationId xmlns:a16="http://schemas.microsoft.com/office/drawing/2014/main" id="{21849B8A-96B1-F519-CF5D-82B7EDBEE48A}"/>
              </a:ext>
            </a:extLst>
          </p:cNvPr>
          <p:cNvPicPr>
            <a:picLocks noChangeAspect="1"/>
          </p:cNvPicPr>
          <p:nvPr/>
        </p:nvPicPr>
        <p:blipFill>
          <a:blip r:embed="rId3"/>
          <a:stretch>
            <a:fillRect/>
          </a:stretch>
        </p:blipFill>
        <p:spPr>
          <a:xfrm>
            <a:off x="4819939" y="130736"/>
            <a:ext cx="1477736" cy="1093525"/>
          </a:xfrm>
          <a:prstGeom prst="rect">
            <a:avLst/>
          </a:prstGeom>
        </p:spPr>
      </p:pic>
      <p:pic>
        <p:nvPicPr>
          <p:cNvPr id="8" name="Picture 4">
            <a:extLst>
              <a:ext uri="{FF2B5EF4-FFF2-40B4-BE49-F238E27FC236}">
                <a16:creationId xmlns:a16="http://schemas.microsoft.com/office/drawing/2014/main" id="{46EAF140-F38F-DA3D-57B7-4A747D472D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3852" y="159326"/>
            <a:ext cx="1334100" cy="1093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 company name&#10;&#10;Description automatically generated">
            <a:extLst>
              <a:ext uri="{FF2B5EF4-FFF2-40B4-BE49-F238E27FC236}">
                <a16:creationId xmlns:a16="http://schemas.microsoft.com/office/drawing/2014/main" id="{367B3CBB-F80A-00EF-4243-E9C51560EDAE}"/>
              </a:ext>
            </a:extLst>
          </p:cNvPr>
          <p:cNvPicPr>
            <a:picLocks noChangeAspect="1"/>
          </p:cNvPicPr>
          <p:nvPr/>
        </p:nvPicPr>
        <p:blipFill>
          <a:blip r:embed="rId5"/>
          <a:stretch>
            <a:fillRect/>
          </a:stretch>
        </p:blipFill>
        <p:spPr>
          <a:xfrm>
            <a:off x="8137615" y="159326"/>
            <a:ext cx="1392630" cy="1007547"/>
          </a:xfrm>
          <a:prstGeom prst="rect">
            <a:avLst/>
          </a:prstGeom>
        </p:spPr>
      </p:pic>
      <p:pic>
        <p:nvPicPr>
          <p:cNvPr id="14" name="Picture 2">
            <a:extLst>
              <a:ext uri="{FF2B5EF4-FFF2-40B4-BE49-F238E27FC236}">
                <a16:creationId xmlns:a16="http://schemas.microsoft.com/office/drawing/2014/main" id="{60F7A678-3F21-D528-3CA7-E81369358FD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767" t="4898" r="22064" b="5458"/>
          <a:stretch/>
        </p:blipFill>
        <p:spPr bwMode="auto">
          <a:xfrm>
            <a:off x="1670935" y="180733"/>
            <a:ext cx="1285582" cy="120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Google Shape;56;p13">
            <a:extLst>
              <a:ext uri="{FF2B5EF4-FFF2-40B4-BE49-F238E27FC236}">
                <a16:creationId xmlns:a16="http://schemas.microsoft.com/office/drawing/2014/main" id="{7C25F440-16FE-6E21-3AC0-46DAAE864A9F}"/>
              </a:ext>
            </a:extLst>
          </p:cNvPr>
          <p:cNvPicPr>
            <a:picLocks noChangeAspect="1"/>
          </p:cNvPicPr>
          <p:nvPr/>
        </p:nvPicPr>
        <p:blipFill>
          <a:blip r:embed="rId7">
            <a:alphaModFix/>
          </a:blip>
          <a:stretch>
            <a:fillRect/>
          </a:stretch>
        </p:blipFill>
        <p:spPr>
          <a:xfrm>
            <a:off x="11254961" y="217224"/>
            <a:ext cx="747015" cy="997272"/>
          </a:xfrm>
          <a:prstGeom prst="rect">
            <a:avLst/>
          </a:prstGeom>
          <a:noFill/>
          <a:ln>
            <a:noFill/>
          </a:ln>
        </p:spPr>
      </p:pic>
      <p:pic>
        <p:nvPicPr>
          <p:cNvPr id="18" name="Google Shape;57;p13">
            <a:extLst>
              <a:ext uri="{FF2B5EF4-FFF2-40B4-BE49-F238E27FC236}">
                <a16:creationId xmlns:a16="http://schemas.microsoft.com/office/drawing/2014/main" id="{0F7858A4-C2C8-2EC4-6890-90681D878A3E}"/>
              </a:ext>
            </a:extLst>
          </p:cNvPr>
          <p:cNvPicPr>
            <a:picLocks noChangeAspect="1"/>
          </p:cNvPicPr>
          <p:nvPr/>
        </p:nvPicPr>
        <p:blipFill>
          <a:blip r:embed="rId8">
            <a:alphaModFix/>
          </a:blip>
          <a:stretch>
            <a:fillRect/>
          </a:stretch>
        </p:blipFill>
        <p:spPr>
          <a:xfrm>
            <a:off x="-3" y="-215893"/>
            <a:ext cx="1541689" cy="1541689"/>
          </a:xfrm>
          <a:prstGeom prst="rect">
            <a:avLst/>
          </a:prstGeom>
          <a:noFill/>
          <a:ln>
            <a:noFill/>
          </a:ln>
        </p:spPr>
      </p:pic>
    </p:spTree>
    <p:extLst>
      <p:ext uri="{BB962C8B-B14F-4D97-AF65-F5344CB8AC3E}">
        <p14:creationId xmlns:p14="http://schemas.microsoft.com/office/powerpoint/2010/main" val="8268808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2">
            <a:extLst>
              <a:ext uri="{FF2B5EF4-FFF2-40B4-BE49-F238E27FC236}">
                <a16:creationId xmlns:a16="http://schemas.microsoft.com/office/drawing/2014/main" id="{E1567629-CC3E-D952-EB43-C6D56462F61F}"/>
              </a:ext>
            </a:extLst>
          </p:cNvPr>
          <p:cNvGraphicFramePr>
            <a:graphicFrameLocks noGrp="1"/>
          </p:cNvGraphicFramePr>
          <p:nvPr>
            <p:extLst>
              <p:ext uri="{D42A27DB-BD31-4B8C-83A1-F6EECF244321}">
                <p14:modId xmlns:p14="http://schemas.microsoft.com/office/powerpoint/2010/main" val="1228531109"/>
              </p:ext>
            </p:extLst>
          </p:nvPr>
        </p:nvGraphicFramePr>
        <p:xfrm>
          <a:off x="958848" y="1732485"/>
          <a:ext cx="10274300" cy="4966189"/>
        </p:xfrm>
        <a:graphic>
          <a:graphicData uri="http://schemas.openxmlformats.org/drawingml/2006/table">
            <a:tbl>
              <a:tblPr firstRow="1" bandRow="1">
                <a:tableStyleId>{93296810-A885-4BE3-A3E7-6D5BEEA58F35}</a:tableStyleId>
              </a:tblPr>
              <a:tblGrid>
                <a:gridCol w="5137150">
                  <a:extLst>
                    <a:ext uri="{9D8B030D-6E8A-4147-A177-3AD203B41FA5}">
                      <a16:colId xmlns:a16="http://schemas.microsoft.com/office/drawing/2014/main" val="2238390291"/>
                    </a:ext>
                  </a:extLst>
                </a:gridCol>
                <a:gridCol w="5137150">
                  <a:extLst>
                    <a:ext uri="{9D8B030D-6E8A-4147-A177-3AD203B41FA5}">
                      <a16:colId xmlns:a16="http://schemas.microsoft.com/office/drawing/2014/main" val="1912649319"/>
                    </a:ext>
                  </a:extLst>
                </a:gridCol>
              </a:tblGrid>
              <a:tr h="644776">
                <a:tc>
                  <a:txBody>
                    <a:bodyPr/>
                    <a:lstStyle/>
                    <a:p>
                      <a:r>
                        <a:rPr lang="en-US" sz="4000" dirty="0">
                          <a:solidFill>
                            <a:schemeClr val="accent1">
                              <a:lumMod val="75000"/>
                            </a:schemeClr>
                          </a:solidFill>
                          <a:latin typeface="Garamond" panose="02020404030301010803" pitchFamily="18" charset="0"/>
                        </a:rPr>
                        <a:t>Dr. Thomas Sharp</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4000" dirty="0">
                          <a:solidFill>
                            <a:schemeClr val="accent1">
                              <a:lumMod val="75000"/>
                            </a:schemeClr>
                          </a:solidFill>
                          <a:latin typeface="Garamond" panose="02020404030301010803" pitchFamily="18" charset="0"/>
                        </a:rPr>
                        <a:t>Dr. Jnaneshwar Das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17626738"/>
                  </a:ext>
                </a:extLst>
              </a:tr>
              <a:tr h="569017">
                <a:tc>
                  <a:txBody>
                    <a:bodyPr/>
                    <a:lstStyle/>
                    <a:p>
                      <a:r>
                        <a:rPr lang="en-US" sz="4000" b="1" dirty="0">
                          <a:solidFill>
                            <a:schemeClr val="accent1">
                              <a:lumMod val="75000"/>
                            </a:schemeClr>
                          </a:solidFill>
                          <a:latin typeface="Garamond" panose="02020404030301010803" pitchFamily="18" charset="0"/>
                        </a:rPr>
                        <a:t>Desiree Crawl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Deborah Blair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8024492"/>
                  </a:ext>
                </a:extLst>
              </a:tr>
              <a:tr h="5690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chemeClr val="accent1">
                              <a:lumMod val="75000"/>
                            </a:schemeClr>
                          </a:solidFill>
                          <a:latin typeface="Garamond" panose="02020404030301010803" pitchFamily="18" charset="0"/>
                        </a:rPr>
                        <a:t>Dr. Steve Kortenkamp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Michelle Coe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8962392"/>
                  </a:ext>
                </a:extLst>
              </a:tr>
              <a:tr h="759949">
                <a:tc>
                  <a:txBody>
                    <a:bodyPr/>
                    <a:lstStyle/>
                    <a:p>
                      <a:r>
                        <a:rPr lang="en-US" sz="4000" b="1" dirty="0">
                          <a:solidFill>
                            <a:schemeClr val="accent1">
                              <a:lumMod val="75000"/>
                            </a:schemeClr>
                          </a:solidFill>
                          <a:latin typeface="Garamond" panose="02020404030301010803" pitchFamily="18" charset="0"/>
                        </a:rPr>
                        <a:t>Dr. Yabin Liao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Dr. Anne Boettcher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47284097"/>
                  </a:ext>
                </a:extLst>
              </a:tr>
              <a:tr h="569017">
                <a:tc>
                  <a:txBody>
                    <a:bodyPr/>
                    <a:lstStyle/>
                    <a:p>
                      <a:r>
                        <a:rPr lang="en-US" sz="4000" b="1" dirty="0">
                          <a:solidFill>
                            <a:schemeClr val="accent1">
                              <a:lumMod val="75000"/>
                            </a:schemeClr>
                          </a:solidFill>
                          <a:latin typeface="Garamond" panose="02020404030301010803" pitchFamily="18" charset="0"/>
                        </a:rPr>
                        <a:t>Dr. Eddie Ong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4000" b="1" dirty="0">
                          <a:solidFill>
                            <a:schemeClr val="accent1">
                              <a:lumMod val="75000"/>
                            </a:schemeClr>
                          </a:solidFill>
                          <a:latin typeface="Garamond" panose="02020404030301010803" pitchFamily="18" charset="0"/>
                        </a:rPr>
                        <a:t>Dr. Tim Frank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8162594"/>
                  </a:ext>
                </a:extLst>
              </a:tr>
              <a:tr h="569017">
                <a:tc>
                  <a:txBody>
                    <a:bodyPr/>
                    <a:lstStyle/>
                    <a:p>
                      <a:r>
                        <a:rPr lang="en-US" sz="4000" b="1" dirty="0">
                          <a:solidFill>
                            <a:schemeClr val="accent1">
                              <a:lumMod val="75000"/>
                            </a:schemeClr>
                          </a:solidFill>
                          <a:latin typeface="Garamond" panose="02020404030301010803" pitchFamily="18" charset="0"/>
                        </a:rPr>
                        <a:t>John Morris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r>
                        <a:rPr lang="en-US" sz="4000" b="1" dirty="0">
                          <a:solidFill>
                            <a:schemeClr val="accent1">
                              <a:lumMod val="75000"/>
                            </a:schemeClr>
                          </a:solidFill>
                          <a:latin typeface="Garamond" panose="02020404030301010803" pitchFamily="18" charset="0"/>
                        </a:rPr>
                        <a:t>Arizona Near Space Research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2764648"/>
                  </a:ext>
                </a:extLst>
              </a:tr>
              <a:tr h="569017">
                <a:tc>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vMerge="1">
                  <a:txBody>
                    <a:bodyPr/>
                    <a:lstStyle/>
                    <a:p>
                      <a:endParaRPr lang="en-US" sz="4000" b="1" dirty="0">
                        <a:solidFill>
                          <a:schemeClr val="accent1">
                            <a:lumMod val="75000"/>
                          </a:schemeClr>
                        </a:solidFill>
                        <a:latin typeface="Garamond" panose="02020404030301010803"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8222838"/>
                  </a:ext>
                </a:extLst>
              </a:tr>
            </a:tbl>
          </a:graphicData>
        </a:graphic>
      </p:graphicFrame>
      <p:pic>
        <p:nvPicPr>
          <p:cNvPr id="4" name="Picture 3" descr="A blue and white logo&#10;&#10;Description automatically generated with low confidence">
            <a:extLst>
              <a:ext uri="{FF2B5EF4-FFF2-40B4-BE49-F238E27FC236}">
                <a16:creationId xmlns:a16="http://schemas.microsoft.com/office/drawing/2014/main" id="{11154EA9-9955-69BA-AEE7-B6910BE51674}"/>
              </a:ext>
            </a:extLst>
          </p:cNvPr>
          <p:cNvPicPr>
            <a:picLocks noChangeAspect="1"/>
          </p:cNvPicPr>
          <p:nvPr/>
        </p:nvPicPr>
        <p:blipFill>
          <a:blip r:embed="rId2"/>
          <a:stretch>
            <a:fillRect/>
          </a:stretch>
        </p:blipFill>
        <p:spPr>
          <a:xfrm>
            <a:off x="3323486" y="75533"/>
            <a:ext cx="1280655" cy="1280655"/>
          </a:xfrm>
          <a:prstGeom prst="rect">
            <a:avLst/>
          </a:prstGeom>
        </p:spPr>
      </p:pic>
      <p:pic>
        <p:nvPicPr>
          <p:cNvPr id="5" name="Picture 4" descr="Logo&#10;&#10;Description automatically generated">
            <a:extLst>
              <a:ext uri="{FF2B5EF4-FFF2-40B4-BE49-F238E27FC236}">
                <a16:creationId xmlns:a16="http://schemas.microsoft.com/office/drawing/2014/main" id="{B4C1FE69-3604-16EA-DC75-086E63F6C526}"/>
              </a:ext>
            </a:extLst>
          </p:cNvPr>
          <p:cNvPicPr>
            <a:picLocks noChangeAspect="1"/>
          </p:cNvPicPr>
          <p:nvPr/>
        </p:nvPicPr>
        <p:blipFill>
          <a:blip r:embed="rId3"/>
          <a:stretch>
            <a:fillRect/>
          </a:stretch>
        </p:blipFill>
        <p:spPr>
          <a:xfrm>
            <a:off x="4819939" y="130736"/>
            <a:ext cx="1477736" cy="1093525"/>
          </a:xfrm>
          <a:prstGeom prst="rect">
            <a:avLst/>
          </a:prstGeom>
        </p:spPr>
      </p:pic>
      <p:pic>
        <p:nvPicPr>
          <p:cNvPr id="6" name="Picture 4">
            <a:extLst>
              <a:ext uri="{FF2B5EF4-FFF2-40B4-BE49-F238E27FC236}">
                <a16:creationId xmlns:a16="http://schemas.microsoft.com/office/drawing/2014/main" id="{76A43883-E9B6-DE04-2625-270EFA8037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3852" y="159326"/>
            <a:ext cx="1334100" cy="10935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company name&#10;&#10;Description automatically generated">
            <a:extLst>
              <a:ext uri="{FF2B5EF4-FFF2-40B4-BE49-F238E27FC236}">
                <a16:creationId xmlns:a16="http://schemas.microsoft.com/office/drawing/2014/main" id="{B4FC0E0E-F81F-7B63-01F6-5D16AD365437}"/>
              </a:ext>
            </a:extLst>
          </p:cNvPr>
          <p:cNvPicPr>
            <a:picLocks noChangeAspect="1"/>
          </p:cNvPicPr>
          <p:nvPr/>
        </p:nvPicPr>
        <p:blipFill>
          <a:blip r:embed="rId5"/>
          <a:stretch>
            <a:fillRect/>
          </a:stretch>
        </p:blipFill>
        <p:spPr>
          <a:xfrm>
            <a:off x="8137615" y="159326"/>
            <a:ext cx="1392630" cy="1007547"/>
          </a:xfrm>
          <a:prstGeom prst="rect">
            <a:avLst/>
          </a:prstGeom>
        </p:spPr>
      </p:pic>
      <p:pic>
        <p:nvPicPr>
          <p:cNvPr id="8" name="Picture 6" descr="Arizona Near Space Research - Home">
            <a:extLst>
              <a:ext uri="{FF2B5EF4-FFF2-40B4-BE49-F238E27FC236}">
                <a16:creationId xmlns:a16="http://schemas.microsoft.com/office/drawing/2014/main" id="{758FD57A-95B6-036C-C591-F43C943621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14597" y="75533"/>
            <a:ext cx="1088672" cy="13596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2D5157F2-66D5-6111-1E6B-586297A400A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767" t="4898" r="22064" b="5458"/>
          <a:stretch/>
        </p:blipFill>
        <p:spPr bwMode="auto">
          <a:xfrm>
            <a:off x="1670935" y="180733"/>
            <a:ext cx="1285582" cy="1203000"/>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56;p13">
            <a:extLst>
              <a:ext uri="{FF2B5EF4-FFF2-40B4-BE49-F238E27FC236}">
                <a16:creationId xmlns:a16="http://schemas.microsoft.com/office/drawing/2014/main" id="{7C0154AD-7868-A65C-C6D1-F4D2314AB9CE}"/>
              </a:ext>
            </a:extLst>
          </p:cNvPr>
          <p:cNvPicPr>
            <a:picLocks noChangeAspect="1"/>
          </p:cNvPicPr>
          <p:nvPr/>
        </p:nvPicPr>
        <p:blipFill>
          <a:blip r:embed="rId8">
            <a:alphaModFix/>
          </a:blip>
          <a:stretch>
            <a:fillRect/>
          </a:stretch>
        </p:blipFill>
        <p:spPr>
          <a:xfrm>
            <a:off x="11254961" y="217224"/>
            <a:ext cx="747015" cy="997272"/>
          </a:xfrm>
          <a:prstGeom prst="rect">
            <a:avLst/>
          </a:prstGeom>
          <a:noFill/>
          <a:ln>
            <a:noFill/>
          </a:ln>
        </p:spPr>
      </p:pic>
      <p:pic>
        <p:nvPicPr>
          <p:cNvPr id="14" name="Google Shape;57;p13">
            <a:extLst>
              <a:ext uri="{FF2B5EF4-FFF2-40B4-BE49-F238E27FC236}">
                <a16:creationId xmlns:a16="http://schemas.microsoft.com/office/drawing/2014/main" id="{96EC7BF8-F118-3E8F-4FED-84B28D6BA4F3}"/>
              </a:ext>
            </a:extLst>
          </p:cNvPr>
          <p:cNvPicPr>
            <a:picLocks noChangeAspect="1"/>
          </p:cNvPicPr>
          <p:nvPr/>
        </p:nvPicPr>
        <p:blipFill>
          <a:blip r:embed="rId9">
            <a:alphaModFix/>
          </a:blip>
          <a:stretch>
            <a:fillRect/>
          </a:stretch>
        </p:blipFill>
        <p:spPr>
          <a:xfrm>
            <a:off x="-3" y="-215893"/>
            <a:ext cx="1541689" cy="1541689"/>
          </a:xfrm>
          <a:prstGeom prst="rect">
            <a:avLst/>
          </a:prstGeom>
          <a:noFill/>
          <a:ln>
            <a:noFill/>
          </a:ln>
        </p:spPr>
      </p:pic>
    </p:spTree>
    <p:extLst>
      <p:ext uri="{BB962C8B-B14F-4D97-AF65-F5344CB8AC3E}">
        <p14:creationId xmlns:p14="http://schemas.microsoft.com/office/powerpoint/2010/main" val="1269337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een sports car&#10;&#10;Description automatically generated with medium confidence">
            <a:extLst>
              <a:ext uri="{FF2B5EF4-FFF2-40B4-BE49-F238E27FC236}">
                <a16:creationId xmlns:a16="http://schemas.microsoft.com/office/drawing/2014/main" id="{23709650-77D8-D714-DBA7-5019C0F28785}"/>
              </a:ext>
            </a:extLst>
          </p:cNvPr>
          <p:cNvPicPr>
            <a:picLocks noChangeAspect="1"/>
          </p:cNvPicPr>
          <p:nvPr/>
        </p:nvPicPr>
        <p:blipFill rotWithShape="1">
          <a:blip r:embed="rId2">
            <a:extLst>
              <a:ext uri="{28A0092B-C50C-407E-A947-70E740481C1C}">
                <a14:useLocalDpi xmlns:a14="http://schemas.microsoft.com/office/drawing/2010/main" val="0"/>
              </a:ext>
            </a:extLst>
          </a:blip>
          <a:srcRect t="10094" b="7805"/>
          <a:stretch/>
        </p:blipFill>
        <p:spPr>
          <a:xfrm>
            <a:off x="-44268" y="-22768"/>
            <a:ext cx="12234744" cy="6880768"/>
          </a:xfrm>
          <a:prstGeom prst="rect">
            <a:avLst/>
          </a:prstGeom>
        </p:spPr>
      </p:pic>
    </p:spTree>
    <p:extLst>
      <p:ext uri="{BB962C8B-B14F-4D97-AF65-F5344CB8AC3E}">
        <p14:creationId xmlns:p14="http://schemas.microsoft.com/office/powerpoint/2010/main" val="2166510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E69E28-144E-6B44-33CA-2F6AA4E499BE}"/>
              </a:ext>
            </a:extLst>
          </p:cNvPr>
          <p:cNvSpPr txBox="1"/>
          <p:nvPr/>
        </p:nvSpPr>
        <p:spPr>
          <a:xfrm>
            <a:off x="318713" y="191754"/>
            <a:ext cx="7063721"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500" b="1" dirty="0">
                <a:solidFill>
                  <a:srgbClr val="FFFFFF"/>
                </a:solidFill>
                <a:latin typeface="Garamond" panose="02020404030301010803" pitchFamily="18" charset="0"/>
                <a:ea typeface="+mj-ea"/>
                <a:cs typeface="+mj-cs"/>
              </a:rPr>
              <a:t>More Information</a:t>
            </a:r>
            <a:endParaRPr lang="en-US" sz="5500" b="1" kern="1200" dirty="0">
              <a:solidFill>
                <a:srgbClr val="FFFFFF"/>
              </a:solidFill>
              <a:latin typeface="Garamond" panose="02020404030301010803" pitchFamily="18" charset="0"/>
              <a:ea typeface="+mj-ea"/>
              <a:cs typeface="+mj-cs"/>
            </a:endParaRPr>
          </a:p>
        </p:txBody>
      </p:sp>
      <p:pic>
        <p:nvPicPr>
          <p:cNvPr id="6" name="Google Shape;56;p13">
            <a:extLst>
              <a:ext uri="{FF2B5EF4-FFF2-40B4-BE49-F238E27FC236}">
                <a16:creationId xmlns:a16="http://schemas.microsoft.com/office/drawing/2014/main" id="{DAF449FB-7363-0036-D078-623310BA4299}"/>
              </a:ext>
            </a:extLst>
          </p:cNvPr>
          <p:cNvPicPr>
            <a:picLocks noChangeAspect="1"/>
          </p:cNvPicPr>
          <p:nvPr/>
        </p:nvPicPr>
        <p:blipFill>
          <a:blip r:embed="rId2">
            <a:alphaModFix/>
          </a:blip>
          <a:stretch>
            <a:fillRect/>
          </a:stretch>
        </p:blipFill>
        <p:spPr>
          <a:xfrm>
            <a:off x="11254961" y="217224"/>
            <a:ext cx="747015" cy="997272"/>
          </a:xfrm>
          <a:prstGeom prst="rect">
            <a:avLst/>
          </a:prstGeom>
          <a:noFill/>
          <a:ln>
            <a:noFill/>
          </a:ln>
        </p:spPr>
      </p:pic>
      <p:pic>
        <p:nvPicPr>
          <p:cNvPr id="16" name="Picture 15" descr="Qr code&#10;&#10;Description automatically generated">
            <a:extLst>
              <a:ext uri="{FF2B5EF4-FFF2-40B4-BE49-F238E27FC236}">
                <a16:creationId xmlns:a16="http://schemas.microsoft.com/office/drawing/2014/main" id="{9C84ECFD-CE83-04A5-0596-E40D5AC7C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693" y="1832989"/>
            <a:ext cx="3798735" cy="4833257"/>
          </a:xfrm>
          <a:prstGeom prst="rect">
            <a:avLst/>
          </a:prstGeom>
        </p:spPr>
      </p:pic>
      <p:sp>
        <p:nvSpPr>
          <p:cNvPr id="18" name="TextBox 17">
            <a:extLst>
              <a:ext uri="{FF2B5EF4-FFF2-40B4-BE49-F238E27FC236}">
                <a16:creationId xmlns:a16="http://schemas.microsoft.com/office/drawing/2014/main" id="{FD3BA342-06D9-A63E-4E31-798C8E42901D}"/>
              </a:ext>
            </a:extLst>
          </p:cNvPr>
          <p:cNvSpPr txBox="1"/>
          <p:nvPr/>
        </p:nvSpPr>
        <p:spPr>
          <a:xfrm>
            <a:off x="4303913" y="3157978"/>
            <a:ext cx="7648601" cy="784830"/>
          </a:xfrm>
          <a:prstGeom prst="rect">
            <a:avLst/>
          </a:prstGeom>
          <a:noFill/>
        </p:spPr>
        <p:txBody>
          <a:bodyPr wrap="square" rtlCol="0">
            <a:spAutoFit/>
          </a:bodyPr>
          <a:lstStyle/>
          <a:p>
            <a:r>
              <a:rPr lang="en-US" sz="4500" b="1" dirty="0">
                <a:solidFill>
                  <a:schemeClr val="accent1">
                    <a:lumMod val="75000"/>
                  </a:schemeClr>
                </a:solidFill>
                <a:latin typeface="Garamond" panose="02020404030301010803" pitchFamily="18" charset="0"/>
              </a:rPr>
              <a:t>https://eclipse.montana.edu/</a:t>
            </a:r>
          </a:p>
        </p:txBody>
      </p:sp>
    </p:spTree>
    <p:extLst>
      <p:ext uri="{BB962C8B-B14F-4D97-AF65-F5344CB8AC3E}">
        <p14:creationId xmlns:p14="http://schemas.microsoft.com/office/powerpoint/2010/main" val="1646148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descr="image depicting moon passing between the earth and the sun">
            <a:extLst>
              <a:ext uri="{FF2B5EF4-FFF2-40B4-BE49-F238E27FC236}">
                <a16:creationId xmlns:a16="http://schemas.microsoft.com/office/drawing/2014/main" id="{4928D78A-43DA-AC91-050F-3FAA4C6AF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471FCC-292E-627D-4D51-3EE4A0F45E2D}"/>
              </a:ext>
            </a:extLst>
          </p:cNvPr>
          <p:cNvSpPr txBox="1"/>
          <p:nvPr/>
        </p:nvSpPr>
        <p:spPr>
          <a:xfrm>
            <a:off x="5448300" y="6362701"/>
            <a:ext cx="6845300" cy="584775"/>
          </a:xfrm>
          <a:prstGeom prst="rect">
            <a:avLst/>
          </a:prstGeom>
          <a:noFill/>
        </p:spPr>
        <p:txBody>
          <a:bodyPr wrap="square" rtlCol="0">
            <a:spAutoFit/>
          </a:bodyPr>
          <a:lstStyle/>
          <a:p>
            <a:r>
              <a:rPr lang="en-US" sz="1600" b="1" dirty="0">
                <a:solidFill>
                  <a:schemeClr val="bg1"/>
                </a:solidFill>
                <a:latin typeface="Garamond" panose="02020404030301010803" pitchFamily="18" charset="0"/>
              </a:rPr>
              <a:t>Source: https://communications.oregonstate.edu/space/what-solar-eclipse</a:t>
            </a:r>
          </a:p>
          <a:p>
            <a:endParaRPr lang="en-US" sz="1600" b="1" dirty="0">
              <a:solidFill>
                <a:schemeClr val="bg1"/>
              </a:solidFill>
              <a:latin typeface="Garamond" panose="02020404030301010803" pitchFamily="18" charset="0"/>
            </a:endParaRPr>
          </a:p>
        </p:txBody>
      </p:sp>
      <p:pic>
        <p:nvPicPr>
          <p:cNvPr id="6" name="Google Shape;56;p13">
            <a:extLst>
              <a:ext uri="{FF2B5EF4-FFF2-40B4-BE49-F238E27FC236}">
                <a16:creationId xmlns:a16="http://schemas.microsoft.com/office/drawing/2014/main" id="{12493ED8-20E6-7577-2D40-03AFA635A863}"/>
              </a:ext>
            </a:extLst>
          </p:cNvPr>
          <p:cNvPicPr>
            <a:picLocks noChangeAspect="1"/>
          </p:cNvPicPr>
          <p:nvPr/>
        </p:nvPicPr>
        <p:blipFill>
          <a:blip r:embed="rId3">
            <a:alphaModFix/>
          </a:blip>
          <a:stretch>
            <a:fillRect/>
          </a:stretch>
        </p:blipFill>
        <p:spPr>
          <a:xfrm>
            <a:off x="11254961" y="217224"/>
            <a:ext cx="747015" cy="997272"/>
          </a:xfrm>
          <a:prstGeom prst="rect">
            <a:avLst/>
          </a:prstGeom>
          <a:noFill/>
          <a:ln>
            <a:noFill/>
          </a:ln>
        </p:spPr>
      </p:pic>
    </p:spTree>
    <p:extLst>
      <p:ext uri="{BB962C8B-B14F-4D97-AF65-F5344CB8AC3E}">
        <p14:creationId xmlns:p14="http://schemas.microsoft.com/office/powerpoint/2010/main" val="3720400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E69E28-144E-6B44-33CA-2F6AA4E499BE}"/>
              </a:ext>
            </a:extLst>
          </p:cNvPr>
          <p:cNvSpPr txBox="1"/>
          <p:nvPr/>
        </p:nvSpPr>
        <p:spPr>
          <a:xfrm>
            <a:off x="838199" y="1093788"/>
            <a:ext cx="10506455" cy="296720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000" b="1" kern="1200" dirty="0">
                <a:solidFill>
                  <a:schemeClr val="accent1">
                    <a:lumMod val="75000"/>
                  </a:schemeClr>
                </a:solidFill>
                <a:latin typeface="Garamond" panose="02020404030301010803" pitchFamily="18" charset="0"/>
                <a:ea typeface="+mj-ea"/>
                <a:cs typeface="+mj-cs"/>
              </a:rPr>
              <a:t>Launch locations</a:t>
            </a:r>
          </a:p>
        </p:txBody>
      </p:sp>
      <p:sp>
        <p:nvSpPr>
          <p:cNvPr id="24" name="Rectangle 23">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230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2" descr="map of the US showing the 2023 and 2024 paths as well as timing information.">
            <a:extLst>
              <a:ext uri="{FF2B5EF4-FFF2-40B4-BE49-F238E27FC236}">
                <a16:creationId xmlns:a16="http://schemas.microsoft.com/office/drawing/2014/main" id="{0DE326D3-EC56-B3A2-6FFE-B27274FD0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9"/>
            <a:ext cx="9004300" cy="68567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9D180B2-CF83-0F44-0B29-328D388F3BBE}"/>
              </a:ext>
            </a:extLst>
          </p:cNvPr>
          <p:cNvSpPr txBox="1"/>
          <p:nvPr/>
        </p:nvSpPr>
        <p:spPr>
          <a:xfrm>
            <a:off x="9004300" y="1659285"/>
            <a:ext cx="3187700" cy="3046988"/>
          </a:xfrm>
          <a:prstGeom prst="rect">
            <a:avLst/>
          </a:prstGeom>
          <a:noFill/>
        </p:spPr>
        <p:txBody>
          <a:bodyPr wrap="square" rtlCol="0">
            <a:spAutoFit/>
          </a:bodyPr>
          <a:lstStyle/>
          <a:p>
            <a:r>
              <a:rPr lang="en-US" sz="3200" b="1" u="sng" dirty="0">
                <a:solidFill>
                  <a:schemeClr val="accent1">
                    <a:lumMod val="75000"/>
                  </a:schemeClr>
                </a:solidFill>
                <a:latin typeface="Garamond" panose="02020404030301010803" pitchFamily="18" charset="0"/>
              </a:rPr>
              <a:t>October 14, 2023</a:t>
            </a:r>
          </a:p>
          <a:p>
            <a:r>
              <a:rPr lang="en-US" sz="3200" b="1" dirty="0">
                <a:solidFill>
                  <a:schemeClr val="accent1">
                    <a:lumMod val="75000"/>
                  </a:schemeClr>
                </a:solidFill>
                <a:latin typeface="Garamond" panose="02020404030301010803" pitchFamily="18" charset="0"/>
              </a:rPr>
              <a:t>Roswell, NM</a:t>
            </a:r>
          </a:p>
          <a:p>
            <a:endParaRPr lang="en-US" sz="3200" b="1" dirty="0">
              <a:solidFill>
                <a:schemeClr val="accent1">
                  <a:lumMod val="75000"/>
                </a:schemeClr>
              </a:solidFill>
              <a:latin typeface="Garamond" panose="02020404030301010803" pitchFamily="18" charset="0"/>
            </a:endParaRPr>
          </a:p>
          <a:p>
            <a:endParaRPr lang="en-US" sz="3200" b="1" dirty="0">
              <a:solidFill>
                <a:schemeClr val="accent1">
                  <a:lumMod val="75000"/>
                </a:schemeClr>
              </a:solidFill>
              <a:latin typeface="Garamond" panose="02020404030301010803" pitchFamily="18" charset="0"/>
            </a:endParaRPr>
          </a:p>
          <a:p>
            <a:r>
              <a:rPr lang="en-US" sz="3200" b="1" u="sng" dirty="0">
                <a:solidFill>
                  <a:schemeClr val="accent1">
                    <a:lumMod val="75000"/>
                  </a:schemeClr>
                </a:solidFill>
                <a:latin typeface="Garamond" panose="02020404030301010803" pitchFamily="18" charset="0"/>
              </a:rPr>
              <a:t>April 8, 2024</a:t>
            </a:r>
          </a:p>
          <a:p>
            <a:r>
              <a:rPr lang="en-US" sz="3200" b="1" dirty="0">
                <a:solidFill>
                  <a:schemeClr val="accent1">
                    <a:lumMod val="75000"/>
                  </a:schemeClr>
                </a:solidFill>
                <a:latin typeface="Garamond" panose="02020404030301010803" pitchFamily="18" charset="0"/>
              </a:rPr>
              <a:t>Uvalde, TX</a:t>
            </a:r>
          </a:p>
        </p:txBody>
      </p:sp>
      <p:sp>
        <p:nvSpPr>
          <p:cNvPr id="5" name="TextBox 4">
            <a:extLst>
              <a:ext uri="{FF2B5EF4-FFF2-40B4-BE49-F238E27FC236}">
                <a16:creationId xmlns:a16="http://schemas.microsoft.com/office/drawing/2014/main" id="{CB019BF7-ABFA-DE56-AAC0-975F93080F58}"/>
              </a:ext>
            </a:extLst>
          </p:cNvPr>
          <p:cNvSpPr txBox="1"/>
          <p:nvPr/>
        </p:nvSpPr>
        <p:spPr>
          <a:xfrm>
            <a:off x="2819400" y="5880101"/>
            <a:ext cx="6089650" cy="584775"/>
          </a:xfrm>
          <a:prstGeom prst="rect">
            <a:avLst/>
          </a:prstGeom>
          <a:noFill/>
        </p:spPr>
        <p:txBody>
          <a:bodyPr wrap="square" rtlCol="0">
            <a:spAutoFit/>
          </a:bodyPr>
          <a:lstStyle/>
          <a:p>
            <a:r>
              <a:rPr lang="en-US" sz="1600" b="1" dirty="0">
                <a:solidFill>
                  <a:schemeClr val="bg1"/>
                </a:solidFill>
                <a:latin typeface="Garamond" panose="02020404030301010803" pitchFamily="18" charset="0"/>
              </a:rPr>
              <a:t>Source: https://eclipse.montana.edu/nepb-team-solicitation.html</a:t>
            </a:r>
          </a:p>
          <a:p>
            <a:endParaRPr lang="en-US" sz="1600" b="1" dirty="0">
              <a:solidFill>
                <a:schemeClr val="bg1"/>
              </a:solidFill>
              <a:latin typeface="Garamond" panose="02020404030301010803" pitchFamily="18" charset="0"/>
            </a:endParaRPr>
          </a:p>
        </p:txBody>
      </p:sp>
      <p:pic>
        <p:nvPicPr>
          <p:cNvPr id="6" name="Google Shape;56;p13">
            <a:extLst>
              <a:ext uri="{FF2B5EF4-FFF2-40B4-BE49-F238E27FC236}">
                <a16:creationId xmlns:a16="http://schemas.microsoft.com/office/drawing/2014/main" id="{83A631AA-03B8-126E-267B-42AB0291DEDF}"/>
              </a:ext>
            </a:extLst>
          </p:cNvPr>
          <p:cNvPicPr>
            <a:picLocks noChangeAspect="1"/>
          </p:cNvPicPr>
          <p:nvPr/>
        </p:nvPicPr>
        <p:blipFill>
          <a:blip r:embed="rId4">
            <a:alphaModFix/>
          </a:blip>
          <a:stretch>
            <a:fillRect/>
          </a:stretch>
        </p:blipFill>
        <p:spPr>
          <a:xfrm>
            <a:off x="11254961" y="217224"/>
            <a:ext cx="747015" cy="997272"/>
          </a:xfrm>
          <a:prstGeom prst="rect">
            <a:avLst/>
          </a:prstGeom>
          <a:noFill/>
          <a:ln>
            <a:noFill/>
          </a:ln>
        </p:spPr>
      </p:pic>
    </p:spTree>
    <p:extLst>
      <p:ext uri="{BB962C8B-B14F-4D97-AF65-F5344CB8AC3E}">
        <p14:creationId xmlns:p14="http://schemas.microsoft.com/office/powerpoint/2010/main" val="836325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E69E28-144E-6B44-33CA-2F6AA4E499BE}"/>
              </a:ext>
            </a:extLst>
          </p:cNvPr>
          <p:cNvSpPr txBox="1"/>
          <p:nvPr/>
        </p:nvSpPr>
        <p:spPr>
          <a:xfrm>
            <a:off x="838199" y="1093788"/>
            <a:ext cx="10506455" cy="296720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000" b="1" kern="1200" dirty="0">
                <a:solidFill>
                  <a:schemeClr val="accent1">
                    <a:lumMod val="75000"/>
                  </a:schemeClr>
                </a:solidFill>
                <a:latin typeface="Garamond" panose="02020404030301010803" pitchFamily="18" charset="0"/>
                <a:ea typeface="+mj-ea"/>
                <a:cs typeface="+mj-cs"/>
              </a:rPr>
              <a:t>Mission</a:t>
            </a:r>
          </a:p>
        </p:txBody>
      </p:sp>
      <p:sp>
        <p:nvSpPr>
          <p:cNvPr id="24" name="Rectangle 23">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121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CC4367-D301-FBDF-2154-4017284CDCE3}"/>
              </a:ext>
            </a:extLst>
          </p:cNvPr>
          <p:cNvSpPr txBox="1"/>
          <p:nvPr/>
        </p:nvSpPr>
        <p:spPr>
          <a:xfrm>
            <a:off x="318713" y="1943100"/>
            <a:ext cx="11568487" cy="3939540"/>
          </a:xfrm>
          <a:prstGeom prst="rect">
            <a:avLst/>
          </a:prstGeom>
          <a:noFill/>
        </p:spPr>
        <p:txBody>
          <a:bodyPr wrap="square" rtlCol="0">
            <a:spAutoFit/>
          </a:bodyPr>
          <a:lstStyle/>
          <a:p>
            <a:pPr algn="ctr"/>
            <a:r>
              <a:rPr lang="en-US" sz="5000" b="1" dirty="0">
                <a:solidFill>
                  <a:schemeClr val="accent1">
                    <a:lumMod val="75000"/>
                  </a:schemeClr>
                </a:solidFill>
                <a:latin typeface="Garamond" panose="02020404030301010803" pitchFamily="18" charset="0"/>
              </a:rPr>
              <a:t>Develop, integrate, test, and deploy two 12-lb Engineering Track payloads provided by NASA Science Mission Directorates and Montana State University.</a:t>
            </a:r>
          </a:p>
        </p:txBody>
      </p:sp>
      <p:pic>
        <p:nvPicPr>
          <p:cNvPr id="6" name="Google Shape;56;p13">
            <a:extLst>
              <a:ext uri="{FF2B5EF4-FFF2-40B4-BE49-F238E27FC236}">
                <a16:creationId xmlns:a16="http://schemas.microsoft.com/office/drawing/2014/main" id="{4FA5690D-43DB-CF38-901C-F4BD8A95EB16}"/>
              </a:ext>
            </a:extLst>
          </p:cNvPr>
          <p:cNvPicPr>
            <a:picLocks noChangeAspect="1"/>
          </p:cNvPicPr>
          <p:nvPr/>
        </p:nvPicPr>
        <p:blipFill>
          <a:blip r:embed="rId2">
            <a:alphaModFix/>
          </a:blip>
          <a:stretch>
            <a:fillRect/>
          </a:stretch>
        </p:blipFill>
        <p:spPr>
          <a:xfrm>
            <a:off x="11254961" y="217224"/>
            <a:ext cx="747015" cy="997272"/>
          </a:xfrm>
          <a:prstGeom prst="rect">
            <a:avLst/>
          </a:prstGeom>
          <a:noFill/>
          <a:ln>
            <a:noFill/>
          </a:ln>
        </p:spPr>
      </p:pic>
    </p:spTree>
    <p:extLst>
      <p:ext uri="{BB962C8B-B14F-4D97-AF65-F5344CB8AC3E}">
        <p14:creationId xmlns:p14="http://schemas.microsoft.com/office/powerpoint/2010/main" val="1040263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5E69E28-144E-6B44-33CA-2F6AA4E499BE}"/>
              </a:ext>
            </a:extLst>
          </p:cNvPr>
          <p:cNvSpPr txBox="1"/>
          <p:nvPr/>
        </p:nvSpPr>
        <p:spPr>
          <a:xfrm>
            <a:off x="838199" y="1093788"/>
            <a:ext cx="10506455" cy="296720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000" b="1" kern="1200" dirty="0">
                <a:solidFill>
                  <a:schemeClr val="accent1">
                    <a:lumMod val="75000"/>
                  </a:schemeClr>
                </a:solidFill>
                <a:latin typeface="Garamond" panose="02020404030301010803" pitchFamily="18" charset="0"/>
                <a:ea typeface="+mj-ea"/>
                <a:cs typeface="+mj-cs"/>
              </a:rPr>
              <a:t>Objectives</a:t>
            </a:r>
          </a:p>
        </p:txBody>
      </p:sp>
      <p:sp>
        <p:nvSpPr>
          <p:cNvPr id="24" name="Rectangle 23">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742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1233</TotalTime>
  <Words>524</Words>
  <Application>Microsoft Office PowerPoint</Application>
  <PresentationFormat>Widescreen</PresentationFormat>
  <Paragraphs>138</Paragraphs>
  <Slides>35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Courier New</vt:lpstr>
      <vt:lpstr>Garamond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Jacqueline Do</dc:creator>
  <cp:lastModifiedBy>Coe, Michelle A - (macoe)</cp:lastModifiedBy>
  <cp:revision>125</cp:revision>
  <dcterms:created xsi:type="dcterms:W3CDTF">2023-04-14T06:24:51Z</dcterms:created>
  <dcterms:modified xsi:type="dcterms:W3CDTF">2023-04-15T14:01:35Z</dcterms:modified>
</cp:coreProperties>
</file>